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29" autoAdjust="0"/>
  </p:normalViewPr>
  <p:slideViewPr>
    <p:cSldViewPr>
      <p:cViewPr varScale="1">
        <p:scale>
          <a:sx n="52" d="100"/>
          <a:sy n="52" d="100"/>
        </p:scale>
        <p:origin x="-52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BE0B5-6072-49D5-9800-176BFEA21012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A0950-6ED2-4FED-B90F-E79B294C9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4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A0950-6ED2-4FED-B90F-E79B294C912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%D0%A0%D0%B5%D0%B9%D0%B4_%D0%B3%D0%B5%D0%BD%D0%B5%D1%80%D0%B0%D0%BB%D0%B0_%D0%A5%D0%B0%D0%B4%D0%B8%D0%BA%D0%B0_%D0%BD%D0%B0_%D0%91%D0%B5%D1%80%D0%BB%D0%B8%D0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Параграф 9, с. 58-67,  </a:t>
            </a:r>
          </a:p>
          <a:p>
            <a:r>
              <a:rPr lang="ru-RU" dirty="0" smtClean="0"/>
              <a:t>задание 5, с. 87</a:t>
            </a:r>
          </a:p>
          <a:p>
            <a:endParaRPr lang="ru-RU" dirty="0" smtClean="0"/>
          </a:p>
          <a:p>
            <a:r>
              <a:rPr lang="ru-RU" dirty="0" smtClean="0"/>
              <a:t>8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Монархия Габсбургов. </a:t>
            </a:r>
            <a:br>
              <a:rPr lang="ru-RU" b="1" dirty="0" smtClean="0"/>
            </a:br>
            <a:r>
              <a:rPr lang="ru-RU" b="1" dirty="0" smtClean="0"/>
              <a:t>Германские и итальянские земли </a:t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en-US" b="1" dirty="0" smtClean="0"/>
              <a:t>VIII </a:t>
            </a:r>
            <a:r>
              <a:rPr lang="ru-RU" b="1" dirty="0" smtClean="0"/>
              <a:t>веке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Войны Фридриха</a:t>
            </a:r>
            <a:r>
              <a:rPr lang="en-US" dirty="0" smtClean="0"/>
              <a:t> II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7772400" cy="5111080"/>
          </a:xfrm>
        </p:spPr>
        <p:txBody>
          <a:bodyPr numCol="2"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 </a:t>
            </a:r>
            <a:r>
              <a:rPr lang="ru-RU" sz="2400" dirty="0" smtClean="0"/>
              <a:t>17 мая 1742 года – битва при </a:t>
            </a:r>
            <a:r>
              <a:rPr lang="ru-RU" sz="2400" dirty="0" err="1" smtClean="0"/>
              <a:t>Шотузице</a:t>
            </a:r>
            <a:r>
              <a:rPr lang="ru-RU" sz="2400" dirty="0" smtClean="0"/>
              <a:t>. Фридрих подписал с Австрией сепаратный мир в </a:t>
            </a:r>
            <a:r>
              <a:rPr lang="ru-RU" sz="2400" dirty="0" err="1" smtClean="0"/>
              <a:t>Бресллаве</a:t>
            </a:r>
            <a:r>
              <a:rPr lang="ru-RU" sz="2400" dirty="0" smtClean="0"/>
              <a:t> (11 июня 1742 г.), которым ему отдавалась уже вся Силезия (включая Верхнюю) и графство  </a:t>
            </a:r>
            <a:r>
              <a:rPr lang="ru-RU" sz="2400" dirty="0" err="1" smtClean="0"/>
              <a:t>Глац</a:t>
            </a:r>
            <a:r>
              <a:rPr lang="ru-RU" sz="2400" dirty="0" smtClean="0"/>
              <a:t>. 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Вторым завоеванием Фридриха стала Западная Пруссия — территория Польши, разделявшая  Бранденбург  с Восточной Пруссией Её удалось получить мирным путём в 1772 году в результате  первого раздела Польши, воспользовавшись дипломатическим союзом с Россией.</a:t>
            </a:r>
            <a:endParaRPr lang="ru-RU" sz="2400" dirty="0"/>
          </a:p>
        </p:txBody>
      </p:sp>
      <p:pic>
        <p:nvPicPr>
          <p:cNvPr id="3074" name="Picture 2" descr="C:\Users\C\Desktop\300px-Památník_bitvy_u_Chot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7032"/>
            <a:ext cx="38100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Войны Фридриха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8229600" cy="5904656"/>
          </a:xfrm>
        </p:spPr>
        <p:txBody>
          <a:bodyPr numCol="2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Семилетняя война  (1756—1762)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1756 году Фридрих напал на союзную Австрии  Саксонию и вошёл в  Дрезден.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мае 1757 Фридрих взял  Прагу.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18 июня 1757 г. он потерпел поражение в 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Колинском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сражении. С этого момента начинается «чёрная полоса» в жизни Фридриха. Его генералы проигрывают сражения на всех фронтах.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октябре 1757 года австрийцы на короткое время захватили столицу Пруссии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  <a:hlinkClick r:id="rId2" tooltip="Рейд генерала Хадика на Берлин"/>
              </a:rPr>
              <a:t>–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Берлин. Фридрих проводит контрудар: 5 ноября 1757 г. в битве при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Росбахе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он громит французов, а 5 декабря 1757 года при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Лейтене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— австрийцев.</a:t>
            </a:r>
          </a:p>
          <a:p>
            <a:pPr marL="0" indent="0">
              <a:spcBef>
                <a:spcPts val="0"/>
              </a:spcBef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Битва при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Росбахе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 5 ноября 1757 г.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Битва при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Лейтене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 5 декабря1757 г.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C\Desktop\CvxZRQxWgAAC3eF.jpg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600400" cy="2736304"/>
          </a:xfrm>
          <a:prstGeom prst="rect">
            <a:avLst/>
          </a:prstGeom>
          <a:noFill/>
        </p:spPr>
      </p:pic>
      <p:pic>
        <p:nvPicPr>
          <p:cNvPr id="4100" name="Picture 4" descr="C:\Users\C\Desktop\5f5e2c892b5aa33bcfd194a2e3521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268760"/>
            <a:ext cx="352839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60648"/>
            <a:ext cx="7772400" cy="5759152"/>
          </a:xfrm>
        </p:spPr>
        <p:txBody>
          <a:bodyPr numCol="2">
            <a:normAutofit fontScale="92500" lnSpcReduction="10000"/>
          </a:bodyPr>
          <a:lstStyle/>
          <a:p>
            <a:pPr marL="87313" indent="-87313">
              <a:buNone/>
            </a:pPr>
            <a:r>
              <a:rPr lang="ru-RU" sz="2400" b="1" dirty="0" smtClean="0"/>
              <a:t>Война за баварское наследство 1778—1779 гг.</a:t>
            </a:r>
          </a:p>
          <a:p>
            <a:pPr marL="87313" indent="-87313">
              <a:buNone/>
            </a:pPr>
            <a:r>
              <a:rPr lang="ru-RU" sz="2400" dirty="0" smtClean="0"/>
              <a:t> Войны как таковой не состоялось, армии занимались одними манёврами. Воюющие армии занимались не столько истреблением противника, сколько сбором картофеля на полях из-за неурядиц со снабжением, из-за чего эта война в народе получила ироническое название «картофельной».</a:t>
            </a:r>
          </a:p>
          <a:p>
            <a:pPr marL="87313" indent="-87313">
              <a:buNone/>
            </a:pPr>
            <a:r>
              <a:rPr lang="ru-RU" sz="2400" dirty="0" smtClean="0"/>
              <a:t>Опасаясь прусской мощи, в 1779 году австрийский кабинет попросил мира. Сначала было заключено перемирие с Пруссией, а потом, на конгрессе в </a:t>
            </a:r>
            <a:r>
              <a:rPr lang="ru-RU" sz="2400" dirty="0" err="1" smtClean="0"/>
              <a:t>Тешене</a:t>
            </a:r>
            <a:r>
              <a:rPr lang="ru-RU" sz="2400" dirty="0" smtClean="0"/>
              <a:t>, австрийцы отказались от Баварии в обмен на небольшие территории по правому берегу  Инна. Пруссия не получила никаких выгод от этой войны, но Фридрих всегда утверждал, что действовал «из принципа», ради защиты мирного сосуществования германских государств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Италия в </a:t>
            </a:r>
            <a:r>
              <a:rPr lang="en-US" b="1" dirty="0" smtClean="0"/>
              <a:t>XVIII</a:t>
            </a:r>
            <a:r>
              <a:rPr lang="ru-RU" b="1" dirty="0" smtClean="0"/>
              <a:t> веке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836712"/>
            <a:ext cx="7772400" cy="5183088"/>
          </a:xfrm>
        </p:spPr>
        <p:txBody>
          <a:bodyPr numCol="2">
            <a:normAutofit fontScale="47500" lnSpcReduction="20000"/>
          </a:bodyPr>
          <a:lstStyle/>
          <a:p>
            <a:pPr marL="0" indent="261938">
              <a:buNone/>
            </a:pPr>
            <a:r>
              <a:rPr lang="ru-RU" sz="3600" dirty="0" smtClean="0"/>
              <a:t> </a:t>
            </a:r>
            <a:r>
              <a:rPr lang="ru-RU" sz="3600" b="1" dirty="0" smtClean="0"/>
              <a:t>XVIII в. Италия представляла собой одну из самых отсталых в экономическом отношении стран Европы.</a:t>
            </a:r>
          </a:p>
          <a:p>
            <a:pPr marL="0" indent="261938">
              <a:buNone/>
            </a:pPr>
            <a:r>
              <a:rPr lang="ru-RU" sz="3600" b="1" dirty="0" smtClean="0"/>
              <a:t> Положение крестьянства было крайне тяжелым: землю приходилось арендовать у помещиков на кабальных условиях, за половинную или еще большую часть урожая.</a:t>
            </a:r>
          </a:p>
          <a:p>
            <a:pPr marL="0" indent="261938">
              <a:buNone/>
            </a:pPr>
            <a:r>
              <a:rPr lang="ru-RU" sz="3600" b="1" dirty="0" smtClean="0"/>
              <a:t> Землевладельцы, обогащались за счет скупки и последующей эксплуатации земель разорившейся части аристократии, было много буржуазных арендаторов помещичьей земли.</a:t>
            </a:r>
          </a:p>
          <a:p>
            <a:pPr marL="0" indent="261938">
              <a:buNone/>
            </a:pPr>
            <a:r>
              <a:rPr lang="ru-RU" sz="3600" b="1" dirty="0" smtClean="0"/>
              <a:t> Будучи тесно связанными с рынком благодаря сбыту шелка- сырца помещики всячески усиливали эксплуатацию крестьян.</a:t>
            </a:r>
          </a:p>
          <a:p>
            <a:pPr marL="0" indent="261938">
              <a:buNone/>
            </a:pPr>
            <a:r>
              <a:rPr lang="ru-RU" sz="3600" b="1" dirty="0" smtClean="0"/>
              <a:t>  Городская промышленность была развита слабо, и рабочий класс Италии состоял главным образом из ремесленных подмастерьев, мануфактурных и сезонных рабочих.</a:t>
            </a:r>
          </a:p>
          <a:p>
            <a:pPr marL="0" indent="261938">
              <a:buNone/>
            </a:pPr>
            <a:r>
              <a:rPr lang="ru-RU" sz="3600" b="1" i="1" dirty="0" smtClean="0"/>
              <a:t>    </a:t>
            </a:r>
          </a:p>
          <a:p>
            <a:pPr>
              <a:buNone/>
            </a:pPr>
            <a:endParaRPr lang="ru-RU" sz="3600" b="1" i="1" dirty="0" smtClean="0"/>
          </a:p>
          <a:p>
            <a:pPr>
              <a:buNone/>
            </a:pPr>
            <a:r>
              <a:rPr lang="ru-RU" sz="3600" b="1" dirty="0" smtClean="0"/>
              <a:t> 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900" b="1" dirty="0" smtClean="0"/>
              <a:t>         </a:t>
            </a:r>
            <a:r>
              <a:rPr lang="ru-RU" sz="2900" b="1" dirty="0" err="1" smtClean="0"/>
              <a:t>Франческо</a:t>
            </a:r>
            <a:r>
              <a:rPr lang="ru-RU" sz="2900" b="1" dirty="0" smtClean="0"/>
              <a:t> Гварди  Аркада перед городом с  башнями</a:t>
            </a:r>
            <a:br>
              <a:rPr lang="ru-RU" sz="2900" b="1" dirty="0" smtClean="0"/>
            </a:br>
            <a:r>
              <a:rPr lang="ru-RU" sz="2900" b="1" dirty="0" smtClean="0"/>
              <a:t>1750</a:t>
            </a:r>
          </a:p>
          <a:p>
            <a:pPr>
              <a:buNone/>
            </a:pPr>
            <a:endParaRPr lang="ru-RU" i="1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5" name="Picture 5" descr="C:\Users\C\Desktop\Франческо Гварди-Каприччо. Аркада перед городом с башня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4221088"/>
            <a:ext cx="3636912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Раздробленность Германии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Австрия в </a:t>
            </a:r>
            <a:r>
              <a:rPr lang="en-US" dirty="0" smtClean="0"/>
              <a:t>XVIII </a:t>
            </a:r>
            <a:r>
              <a:rPr lang="ru-RU" dirty="0" smtClean="0"/>
              <a:t>веке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Пруссия и её возвышение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Реформы </a:t>
            </a:r>
            <a:r>
              <a:rPr lang="ru-RU" dirty="0" smtClean="0"/>
              <a:t>и </a:t>
            </a:r>
            <a:r>
              <a:rPr lang="ru-RU" dirty="0" smtClean="0"/>
              <a:t>войны Фридриха </a:t>
            </a:r>
            <a:r>
              <a:rPr lang="en-US" dirty="0" smtClean="0"/>
              <a:t>II</a:t>
            </a:r>
          </a:p>
          <a:p>
            <a:pPr marL="514350" indent="-514350">
              <a:buAutoNum type="arabicPeriod"/>
            </a:pPr>
            <a:r>
              <a:rPr lang="ru-RU" dirty="0" smtClean="0"/>
              <a:t>Италия в </a:t>
            </a:r>
            <a:r>
              <a:rPr lang="en-US" dirty="0" smtClean="0"/>
              <a:t> XVIII  </a:t>
            </a:r>
            <a:r>
              <a:rPr lang="ru-RU" dirty="0" smtClean="0"/>
              <a:t>веке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Раздробленность Германии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1800" b="1" dirty="0" smtClean="0"/>
              <a:t>30летняя война, </a:t>
            </a:r>
            <a:r>
              <a:rPr lang="ru-RU" sz="1800" dirty="0" smtClean="0"/>
              <a:t>которая длилась </a:t>
            </a:r>
            <a:r>
              <a:rPr lang="ru-RU" sz="1800" dirty="0" smtClean="0"/>
              <a:t>с </a:t>
            </a:r>
            <a:r>
              <a:rPr lang="ru-RU" sz="1800" dirty="0" smtClean="0"/>
              <a:t>1816 до 1843 года</a:t>
            </a:r>
            <a:r>
              <a:rPr lang="ru-RU" sz="1800" b="1" dirty="0" smtClean="0"/>
              <a:t>, унесла четыре пятых населения, тормозила развитие экономики;</a:t>
            </a:r>
          </a:p>
          <a:p>
            <a:pPr marL="0" indent="0">
              <a:spcBef>
                <a:spcPts val="0"/>
              </a:spcBef>
            </a:pPr>
            <a:r>
              <a:rPr lang="ru-RU" sz="1800" b="1" dirty="0" smtClean="0"/>
              <a:t>Германия -  совокупность мелких княжеств феодальных владений;</a:t>
            </a:r>
          </a:p>
          <a:p>
            <a:pPr marL="0" indent="0">
              <a:spcBef>
                <a:spcPts val="0"/>
              </a:spcBef>
            </a:pPr>
            <a:r>
              <a:rPr lang="ru-RU" sz="1800" b="1" dirty="0" smtClean="0"/>
              <a:t>Не было единого культурного центра, как политического и экономического. </a:t>
            </a:r>
          </a:p>
          <a:p>
            <a:pPr marL="0" indent="0">
              <a:spcBef>
                <a:spcPts val="0"/>
              </a:spcBef>
            </a:pPr>
            <a:r>
              <a:rPr lang="ru-RU" sz="1800" b="1" dirty="0" smtClean="0"/>
              <a:t>Не было и единого литературного языка; </a:t>
            </a:r>
          </a:p>
          <a:p>
            <a:pPr marL="0" indent="0">
              <a:spcBef>
                <a:spcPts val="0"/>
              </a:spcBef>
            </a:pPr>
            <a:r>
              <a:rPr lang="ru-RU" sz="1800" b="1" dirty="0" smtClean="0"/>
              <a:t>Культурные центры - крупные города Германии или княжества, в которых были Университеты, — Лейпциг, Гамбург, Геттинген, Веймар и другие.</a:t>
            </a:r>
          </a:p>
          <a:p>
            <a:pPr marL="0" indent="0">
              <a:spcBef>
                <a:spcPts val="0"/>
              </a:spcBef>
            </a:pPr>
            <a:r>
              <a:rPr lang="ru-RU" sz="1800" b="1" dirty="0" smtClean="0"/>
              <a:t>Буржуазия, которая в других странах являлась передовой силой общества, в Германии являлась слабой в экономическом и политическом отношении. Буржуазия получила название «бюргерство». Немецкое крестьянство от сильных поборов обнищало, что приводило к стихийному протесту.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                          С. 58-59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Австрия </a:t>
            </a:r>
            <a:r>
              <a:rPr lang="en-US" dirty="0" smtClean="0"/>
              <a:t>XVIII </a:t>
            </a:r>
            <a:r>
              <a:rPr lang="ru-RU" dirty="0" smtClean="0"/>
              <a:t>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327104"/>
          </a:xfrm>
        </p:spPr>
        <p:txBody>
          <a:bodyPr numCol="1"/>
          <a:lstStyle/>
          <a:p>
            <a:pPr marL="0" indent="0">
              <a:buNone/>
            </a:pPr>
            <a:r>
              <a:rPr lang="ru-RU" dirty="0" smtClean="0"/>
              <a:t>Вокруг Австрии сплотились слабые государства под угрозой  захвата их Османской империей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Реформы направленные на укрепление государства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700808"/>
          <a:ext cx="8352928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Положительные моменты в развитии Австрии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Отрицательные моменты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развитии Австрии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С. 60 учебника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4581128"/>
          <a:ext cx="8352928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Реформы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ru-RU" dirty="0" smtClean="0"/>
                        <a:t>С. 61-63 учебника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Возвышение Пруссии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Основные причины:</a:t>
            </a:r>
          </a:p>
          <a:p>
            <a:pPr marL="90488" indent="0"/>
            <a:r>
              <a:rPr lang="ru-RU" dirty="0" smtClean="0"/>
              <a:t>   </a:t>
            </a:r>
            <a:r>
              <a:rPr lang="ru-RU" b="1" dirty="0" smtClean="0"/>
              <a:t>удобное географическое положение (центр Европы), </a:t>
            </a:r>
          </a:p>
          <a:p>
            <a:pPr marL="90488" indent="0"/>
            <a:r>
              <a:rPr lang="ru-RU" b="1" dirty="0" smtClean="0"/>
              <a:t>высокая плотность населения,</a:t>
            </a:r>
          </a:p>
          <a:p>
            <a:pPr marL="90488" indent="0"/>
            <a:r>
              <a:rPr lang="ru-RU" b="1" dirty="0" smtClean="0"/>
              <a:t>хорошая для своего времени экономика</a:t>
            </a:r>
          </a:p>
          <a:p>
            <a:pPr marL="90488" indent="0"/>
            <a:r>
              <a:rPr lang="ru-RU" b="1" dirty="0" smtClean="0"/>
              <a:t>сильная армия;</a:t>
            </a:r>
          </a:p>
          <a:p>
            <a:pPr marL="90488" indent="0"/>
            <a:r>
              <a:rPr lang="ru-RU" b="1" dirty="0" smtClean="0"/>
              <a:t>отсутствие сильных соседей. </a:t>
            </a:r>
          </a:p>
          <a:p>
            <a:pPr marL="0" indent="719138">
              <a:buNone/>
            </a:pPr>
            <a:r>
              <a:rPr lang="ru-RU" dirty="0" smtClean="0"/>
              <a:t>Речь </a:t>
            </a:r>
            <a:r>
              <a:rPr lang="ru-RU" dirty="0" err="1" smtClean="0"/>
              <a:t>Посполитая</a:t>
            </a:r>
            <a:r>
              <a:rPr lang="ru-RU" dirty="0" smtClean="0"/>
              <a:t> сильной армии не имела и была децентрализованным государством.</a:t>
            </a:r>
          </a:p>
          <a:p>
            <a:pPr marL="0" indent="719138">
              <a:buNone/>
            </a:pPr>
            <a:r>
              <a:rPr lang="ru-RU" dirty="0" smtClean="0"/>
              <a:t>Швеция подчинить Пруссию не могла.</a:t>
            </a:r>
          </a:p>
          <a:p>
            <a:pPr marL="0" indent="719138">
              <a:buNone/>
            </a:pPr>
            <a:r>
              <a:rPr lang="ru-RU" dirty="0" smtClean="0"/>
              <a:t>Россией отношения были хорошие со времен Петра I</a:t>
            </a:r>
          </a:p>
          <a:p>
            <a:pPr marL="0" indent="719138">
              <a:buNone/>
            </a:pPr>
            <a:r>
              <a:rPr lang="ru-RU" dirty="0" smtClean="0"/>
              <a:t>До Франции было далеко.</a:t>
            </a:r>
          </a:p>
          <a:p>
            <a:pPr marL="0" indent="719138">
              <a:buNone/>
            </a:pPr>
            <a:r>
              <a:rPr lang="ru-RU" dirty="0" smtClean="0"/>
              <a:t>Соседние германские княжества угрозы не представляли.</a:t>
            </a:r>
          </a:p>
          <a:p>
            <a:pPr marL="0" indent="719138">
              <a:buNone/>
            </a:pPr>
            <a:r>
              <a:rPr lang="ru-RU" b="1" dirty="0" smtClean="0"/>
              <a:t>С. 63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Реформы и войны Фридриха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2000" dirty="0" smtClean="0"/>
              <a:t>Реформы  касались областей народного хозяйства, судопроизводства, общественного образования. Изначально было важно, чтобы были осушены болота, чтобы были привлечены в страну колонисты, улучшены пути сообщения, развились обрабатывающие промышленные предприятия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2000" b="1" dirty="0" smtClean="0"/>
              <a:t>С. 63-64</a:t>
            </a:r>
          </a:p>
          <a:p>
            <a:pPr marL="0" indent="0">
              <a:buNone/>
              <a:tabLst>
                <a:tab pos="0" algn="l"/>
              </a:tabLst>
            </a:pPr>
            <a:endParaRPr lang="ru-RU" sz="2000" dirty="0"/>
          </a:p>
        </p:txBody>
      </p:sp>
      <p:pic>
        <p:nvPicPr>
          <p:cNvPr id="1026" name="Picture 2" descr="C:\Users\C\Desktop\68b4a23788b979b655035f4b25611527--frederick-the-great-king-of-p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075" y="3614738"/>
            <a:ext cx="22225" cy="31750"/>
          </a:xfrm>
          <a:prstGeom prst="rect">
            <a:avLst/>
          </a:prstGeom>
          <a:noFill/>
        </p:spPr>
      </p:pic>
      <p:pic>
        <p:nvPicPr>
          <p:cNvPr id="1027" name="Picture 3" descr="C:\Users\C\Desktop\68b4a23788b979b655035f4b25611527--frederick-the-great-king-of-p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050" y="3724275"/>
            <a:ext cx="22225" cy="31750"/>
          </a:xfrm>
          <a:prstGeom prst="rect">
            <a:avLst/>
          </a:prstGeom>
          <a:noFill/>
        </p:spPr>
      </p:pic>
      <p:pic>
        <p:nvPicPr>
          <p:cNvPr id="1028" name="Picture 4" descr="C:\Users\C\Desktop\5827464d114219a0ec174308bf9e6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67240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ru-RU" dirty="0" smtClean="0"/>
              <a:t>Религиозная политика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4967064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dirty="0" smtClean="0"/>
              <a:t>    Пруссия была лютеранским государством, но предшественники Фридриха стояли на </a:t>
            </a:r>
            <a:r>
              <a:rPr lang="ru-RU" dirty="0" err="1" smtClean="0"/>
              <a:t>общепротестантских</a:t>
            </a:r>
            <a:r>
              <a:rPr lang="ru-RU" dirty="0" smtClean="0"/>
              <a:t> позициях, давая убежище  гугенотам, меннонитам, вальденсам, это заложило основы  Прусской унии.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     Свободно себя чувствовали и евреи.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    Но веротерпимость Фридриха превзошла всех. Взойдя на престол, он заявил: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    «Все религии равны и хороши, если их приверженцы являются честными людьми. И если бы  турки и язычники прибыли и захотели бы жить в нашей стране, мы бы и им построили  мечети и молельни»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ru-RU" dirty="0" smtClean="0"/>
              <a:t>Религиозная политика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marL="0" indent="0"/>
            <a:r>
              <a:rPr lang="ru-RU" sz="2000" dirty="0" smtClean="0"/>
              <a:t>Неслыханным для протестантской страны, пережившей кровопролитные религиозные войны, стала закладка в  Берлине католического  собора Святой </a:t>
            </a:r>
            <a:r>
              <a:rPr lang="ru-RU" sz="2000" dirty="0" err="1" smtClean="0"/>
              <a:t>Ядвиги</a:t>
            </a:r>
            <a:r>
              <a:rPr lang="ru-RU" sz="2000" dirty="0" smtClean="0"/>
              <a:t> в 1747 г.</a:t>
            </a:r>
          </a:p>
          <a:p>
            <a:pPr marL="0" indent="0"/>
            <a:endParaRPr lang="ru-RU" sz="2000" dirty="0"/>
          </a:p>
        </p:txBody>
      </p:sp>
      <p:pic>
        <p:nvPicPr>
          <p:cNvPr id="1026" name="Picture 2" descr="C:\Users\C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4067944" cy="4608512"/>
          </a:xfrm>
          <a:prstGeom prst="rect">
            <a:avLst/>
          </a:prstGeom>
          <a:noFill/>
        </p:spPr>
      </p:pic>
      <p:pic>
        <p:nvPicPr>
          <p:cNvPr id="1027" name="Picture 3" descr="C:\Users\C\Desktop\970px-St._Hedwigs_Kathedrale_Innenansic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89647"/>
            <a:ext cx="4176464" cy="2619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Войны Фридриха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7772400" cy="5616624"/>
          </a:xfrm>
        </p:spPr>
        <p:txBody>
          <a:bodyPr numCol="2"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годы правления Фридриха Великого территория Пруссии увеличилась вдвое.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Под предлогом старых прав Гогенцоллернов на несколько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силезских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графств,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декабре 1740 года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вторгся в  Силезию  и оккупировал её всю, дав таким образом сигнал к началу  Войны за австрийское наследство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Силезские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войны)</a:t>
            </a:r>
          </a:p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Фридрих втайне от союзников заключил с австрийским главнокомандующим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Нейпергом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устное соглашение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Клейн-Шеллендорфе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согласно которому ему отходила Нижняя и Средняя Силезия.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Пруссия времён Фридриха (лиловый и синий цвет)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C\Desktop\800px-Brandenburg-Preussen-1701-1806_ohne_West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96044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97</TotalTime>
  <Words>382</Words>
  <Application>Microsoft Office PowerPoint</Application>
  <PresentationFormat>Экран (4:3)</PresentationFormat>
  <Paragraphs>105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Монархия Габсбургов.  Германские и итальянские земли  в VIII веке</vt:lpstr>
      <vt:lpstr>План</vt:lpstr>
      <vt:lpstr>Раздробленность Германии</vt:lpstr>
      <vt:lpstr>Австрия XVIII век</vt:lpstr>
      <vt:lpstr>3. Возвышение Пруссии</vt:lpstr>
      <vt:lpstr>4. Реформы и войны Фридриха II</vt:lpstr>
      <vt:lpstr>Религиозная политика </vt:lpstr>
      <vt:lpstr>Религиозная политика</vt:lpstr>
      <vt:lpstr>Войны Фридриха</vt:lpstr>
      <vt:lpstr>Войны Фридриха II</vt:lpstr>
      <vt:lpstr>Войны Фридриха</vt:lpstr>
      <vt:lpstr>  </vt:lpstr>
      <vt:lpstr>Италия в XVIII веке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Монархия Габсбургов. Германские и итальянские земли в VIII веке</dc:title>
  <dc:creator>C</dc:creator>
  <cp:lastModifiedBy>СОШ№14</cp:lastModifiedBy>
  <cp:revision>41</cp:revision>
  <dcterms:created xsi:type="dcterms:W3CDTF">2019-10-08T21:16:52Z</dcterms:created>
  <dcterms:modified xsi:type="dcterms:W3CDTF">2019-10-11T07:32:48Z</dcterms:modified>
</cp:coreProperties>
</file>