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8" r:id="rId3"/>
    <p:sldId id="339" r:id="rId4"/>
    <p:sldId id="262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66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6" r:id="rId74"/>
    <p:sldId id="337" r:id="rId75"/>
    <p:sldId id="338" r:id="rId76"/>
  </p:sldIdLst>
  <p:sldSz cx="9144000" cy="5143500" type="screen16x9"/>
  <p:notesSz cx="6858000" cy="9144000"/>
  <p:embeddedFontLst>
    <p:embeddedFont>
      <p:font typeface="Open Sans" charset="0"/>
      <p:regular r:id="rId77"/>
      <p:bold r:id="rId78"/>
      <p:italic r:id="rId79"/>
    </p:embeddedFont>
    <p:embeddedFont>
      <p:font typeface="Roboto Slab" charset="0"/>
      <p:regular r:id="rId80"/>
      <p:bold r:id="rId8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3026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3901" userDrawn="1">
          <p15:clr>
            <a:srgbClr val="A4A3A4"/>
          </p15:clr>
        </p15:guide>
        <p15:guide id="9" pos="2018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pos="5307" userDrawn="1">
          <p15:clr>
            <a:srgbClr val="A4A3A4"/>
          </p15:clr>
        </p15:guide>
        <p15:guide id="13" orient="horz" pos="486" userDrawn="1">
          <p15:clr>
            <a:srgbClr val="A4A3A4"/>
          </p15:clr>
        </p15:guide>
        <p15:guide id="14" orient="horz" pos="2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4FB2"/>
    <a:srgbClr val="0ACC6B"/>
    <a:srgbClr val="F2F2F2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84" y="-318"/>
      </p:cViewPr>
      <p:guideLst>
        <p:guide orient="horz" pos="237"/>
        <p:guide orient="horz" pos="3026"/>
        <p:guide orient="horz" pos="486"/>
        <p:guide orient="horz" pos="2754"/>
        <p:guide pos="68"/>
        <p:guide pos="5692"/>
        <p:guide pos="2993"/>
        <p:guide pos="2767"/>
        <p:guide pos="1837"/>
        <p:guide pos="3901"/>
        <p:guide pos="2018"/>
        <p:guide pos="3696"/>
        <p:guide pos="431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4.xml"/><Relationship Id="rId18" Type="http://schemas.openxmlformats.org/officeDocument/2006/relationships/slide" Target="slide46.xml"/><Relationship Id="rId26" Type="http://schemas.openxmlformats.org/officeDocument/2006/relationships/slide" Target="slide70.xml"/><Relationship Id="rId3" Type="http://schemas.openxmlformats.org/officeDocument/2006/relationships/image" Target="../media/image3.png"/><Relationship Id="rId21" Type="http://schemas.openxmlformats.org/officeDocument/2006/relationships/slide" Target="slide55.xml"/><Relationship Id="rId7" Type="http://schemas.openxmlformats.org/officeDocument/2006/relationships/slide" Target="slide16.xml"/><Relationship Id="rId12" Type="http://schemas.openxmlformats.org/officeDocument/2006/relationships/slide" Target="slide31.xml"/><Relationship Id="rId17" Type="http://schemas.openxmlformats.org/officeDocument/2006/relationships/slide" Target="slide43.xml"/><Relationship Id="rId25" Type="http://schemas.openxmlformats.org/officeDocument/2006/relationships/slide" Target="slide67.xml"/><Relationship Id="rId2" Type="http://schemas.openxmlformats.org/officeDocument/2006/relationships/image" Target="../media/image2.png"/><Relationship Id="rId16" Type="http://schemas.openxmlformats.org/officeDocument/2006/relationships/slide" Target="slide40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8.xml"/><Relationship Id="rId24" Type="http://schemas.openxmlformats.org/officeDocument/2006/relationships/slide" Target="slide64.xml"/><Relationship Id="rId5" Type="http://schemas.openxmlformats.org/officeDocument/2006/relationships/slide" Target="slide10.xml"/><Relationship Id="rId15" Type="http://schemas.openxmlformats.org/officeDocument/2006/relationships/slide" Target="slide4.xml"/><Relationship Id="rId23" Type="http://schemas.openxmlformats.org/officeDocument/2006/relationships/slide" Target="slide61.xml"/><Relationship Id="rId10" Type="http://schemas.openxmlformats.org/officeDocument/2006/relationships/slide" Target="slide25.xml"/><Relationship Id="rId19" Type="http://schemas.openxmlformats.org/officeDocument/2006/relationships/slide" Target="slide49.xml"/><Relationship Id="rId4" Type="http://schemas.openxmlformats.org/officeDocument/2006/relationships/slide" Target="slide7.xml"/><Relationship Id="rId9" Type="http://schemas.openxmlformats.org/officeDocument/2006/relationships/slide" Target="slide22.xml"/><Relationship Id="rId14" Type="http://schemas.openxmlformats.org/officeDocument/2006/relationships/slide" Target="slide37.xml"/><Relationship Id="rId22" Type="http://schemas.openxmlformats.org/officeDocument/2006/relationships/slide" Target="slide58.xml"/><Relationship Id="rId27" Type="http://schemas.openxmlformats.org/officeDocument/2006/relationships/slide" Target="slide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775" y="539189"/>
            <a:ext cx="3660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5000" dirty="0" smtClean="0">
                <a:solidFill>
                  <a:srgbClr val="FF4FB2"/>
                </a:solidFill>
                <a:latin typeface="+mj-lt"/>
              </a:rPr>
              <a:t>23 vs. </a:t>
            </a:r>
            <a:r>
              <a:rPr lang="en-US" sz="5000" dirty="0" smtClean="0">
                <a:solidFill>
                  <a:srgbClr val="FF4FB2"/>
                </a:solidFill>
                <a:latin typeface="+mj-lt"/>
              </a:rPr>
              <a:t>8</a:t>
            </a:r>
            <a:endParaRPr lang="en-US" sz="5000" dirty="0" smtClean="0">
              <a:solidFill>
                <a:srgbClr val="FF4FB2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1079408" y="2664100"/>
            <a:ext cx="2219508" cy="674603"/>
          </a:xfrm>
          <a:prstGeom prst="roundRect">
            <a:avLst/>
          </a:prstGeom>
          <a:solidFill>
            <a:srgbClr val="0ACC6B"/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Начать игру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340252" y="3744735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</a:rPr>
              <a:t>Правила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3" y="376238"/>
            <a:ext cx="4019550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742632"/>
            <a:ext cx="5834063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в этот день праздник 8 Марта отмечался по юлианскому календарю в Российской Империи.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23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февраля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ноября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 мая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апреля</a:t>
            </a:r>
          </a:p>
        </p:txBody>
      </p:sp>
    </p:spTree>
    <p:extLst>
      <p:ext uri="{BB962C8B-B14F-4D97-AF65-F5344CB8AC3E}">
        <p14:creationId xmlns:p14="http://schemas.microsoft.com/office/powerpoint/2010/main" val="19795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56238" y="1491750"/>
            <a:ext cx="6638973" cy="2160000"/>
            <a:chOff x="756238" y="1315122"/>
            <a:chExt cx="6638973" cy="216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76601" y="1587209"/>
              <a:ext cx="4118610" cy="161582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Парадоксально, но факт! До 1918 года </a:t>
              </a:r>
              <a:r>
                <a:rPr lang="ru-RU" sz="1400" dirty="0" smtClean="0"/>
                <a:t>–  </a:t>
              </a:r>
              <a:r>
                <a:rPr lang="ru-RU" sz="1400" dirty="0"/>
                <a:t>введения на территории бывшей Российской Империи нового григорианского календаря </a:t>
              </a:r>
              <a:r>
                <a:rPr lang="ru-RU" sz="1400" dirty="0" smtClean="0"/>
                <a:t>–</a:t>
              </a:r>
            </a:p>
            <a:p>
              <a:pPr>
                <a:lnSpc>
                  <a:spcPct val="125000"/>
                </a:lnSpc>
              </a:pPr>
              <a:r>
                <a:rPr lang="ru-RU" sz="1400" dirty="0" smtClean="0"/>
                <a:t> </a:t>
              </a:r>
              <a:r>
                <a:rPr lang="ru-RU" sz="1400" dirty="0"/>
                <a:t>День борьбы за права женщин праздновался 23 февраля, то есть в день, который сегодня является мужским праздником.</a:t>
              </a:r>
            </a:p>
          </p:txBody>
        </p:sp>
        <p:pic>
          <p:nvPicPr>
            <p:cNvPr id="20" name="Picture 2" descr="Картинки по запросу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38" y="1315122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7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6238" y="1491750"/>
            <a:ext cx="6638973" cy="2160000"/>
            <a:chOff x="756238" y="1216082"/>
            <a:chExt cx="6638973" cy="2160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276600" y="1253086"/>
              <a:ext cx="4118611" cy="2085993"/>
              <a:chOff x="3276600" y="1117043"/>
              <a:chExt cx="4118611" cy="208599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276600" y="1117043"/>
                <a:ext cx="20101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</a:rPr>
                  <a:t>Правильный ответ</a:t>
                </a:r>
                <a:endParaRPr lang="ru-RU" sz="1600" dirty="0">
                  <a:latin typeface="+mj-lt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276601" y="1587209"/>
                <a:ext cx="4118610" cy="161582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1400" dirty="0"/>
                  <a:t>Парадоксально, но факт! До 1918 года </a:t>
                </a:r>
                <a:r>
                  <a:rPr lang="ru-RU" sz="1400" dirty="0" smtClean="0"/>
                  <a:t>–  </a:t>
                </a:r>
                <a:r>
                  <a:rPr lang="ru-RU" sz="1400" dirty="0"/>
                  <a:t>введения на территории бывшей Российской Империи нового григорианского календаря </a:t>
                </a:r>
                <a:r>
                  <a:rPr lang="ru-RU" sz="1400" dirty="0" smtClean="0"/>
                  <a:t>–</a:t>
                </a:r>
              </a:p>
              <a:p>
                <a:pPr>
                  <a:lnSpc>
                    <a:spcPct val="125000"/>
                  </a:lnSpc>
                </a:pPr>
                <a:r>
                  <a:rPr lang="ru-RU" sz="1400" dirty="0" smtClean="0"/>
                  <a:t> </a:t>
                </a:r>
                <a:r>
                  <a:rPr lang="ru-RU" sz="1400" dirty="0"/>
                  <a:t>День борьбы за права женщин праздновался 23 ф</a:t>
                </a:r>
                <a:r>
                  <a:rPr lang="ru-RU" sz="1400" dirty="0" smtClean="0"/>
                  <a:t>евраля</a:t>
                </a:r>
                <a:r>
                  <a:rPr lang="ru-RU" sz="1400" dirty="0"/>
                  <a:t>, то есть в день, который сегодня является мужским праздником.</a:t>
                </a:r>
              </a:p>
            </p:txBody>
          </p:sp>
        </p:grpSp>
        <p:pic>
          <p:nvPicPr>
            <p:cNvPr id="21" name="Picture 2" descr="Картинки по запросу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38" y="1216082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7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607980"/>
            <a:ext cx="5834063" cy="78694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Удивительно, но Международный женский день послужил началом для довольно знакового в истории нашей страны исторического события.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1520732" y="2971668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Февральская революция</a:t>
            </a: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4751387" y="2971668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Перенос столицы в Санкт-Петербург</a:t>
            </a: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1520732" y="4017625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Путч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ГКЧП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4751387" y="4017626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Провозглашение независимости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777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72113" y="1235711"/>
            <a:ext cx="6623098" cy="2672078"/>
            <a:chOff x="772113" y="1235712"/>
            <a:chExt cx="6623098" cy="267207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76601" y="1235712"/>
              <a:ext cx="4118610" cy="267207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/>
                <a:t>В 1917 году (23 февраля по старому </a:t>
              </a:r>
              <a:r>
                <a:rPr lang="ru-RU" sz="1400" dirty="0" smtClean="0"/>
                <a:t>или </a:t>
              </a:r>
              <a:r>
                <a:rPr lang="ru-RU" sz="1400" dirty="0"/>
                <a:t>8 марта по новому стилю) в Петрограде прошла демонстрация женщин с лозунгом «Хлеба и мира!», поддержанная на следующий день рабочими Путиловского завода и приведшая к стычкам с полицией и массовым уличным беспорядкам, послужившим, в свою очередь, отречению от престола государя-императора Николая II и началу </a:t>
              </a:r>
              <a:r>
                <a:rPr lang="ru-RU" sz="1400" b="1" dirty="0"/>
                <a:t>Февральской революции.</a:t>
              </a:r>
            </a:p>
          </p:txBody>
        </p:sp>
        <p:pic>
          <p:nvPicPr>
            <p:cNvPr id="6146" name="Picture 2" descr="179752_64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84"/>
            <a:stretch/>
          </p:blipFill>
          <p:spPr bwMode="auto">
            <a:xfrm>
              <a:off x="772113" y="1491751"/>
              <a:ext cx="2144125" cy="21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9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0088" y="950401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latin typeface="+mj-lt"/>
              </a:rPr>
              <a:t>Правильный ответ</a:t>
            </a:r>
            <a:endParaRPr lang="ru-RU" sz="1600" dirty="0">
              <a:latin typeface="+mj-lt"/>
            </a:endParaRPr>
          </a:p>
        </p:txBody>
      </p:sp>
      <p:pic>
        <p:nvPicPr>
          <p:cNvPr id="16" name="Picture 2" descr="179752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/>
          <a:stretch/>
        </p:blipFill>
        <p:spPr bwMode="auto">
          <a:xfrm>
            <a:off x="772113" y="1491750"/>
            <a:ext cx="2144125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81932" y="1412010"/>
            <a:ext cx="4118610" cy="26720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В 1917 году (23 февраля по старому </a:t>
            </a:r>
            <a:r>
              <a:rPr lang="ru-RU" sz="1400" dirty="0" smtClean="0"/>
              <a:t>или </a:t>
            </a:r>
            <a:r>
              <a:rPr lang="ru-RU" sz="1400" dirty="0"/>
              <a:t>8 марта по новому стилю) в Петрограде прошла демонстрация женщин с лозунгом «Хлеба и мира!», поддержанная на следующий день рабочими Путиловского завода и приведшая к стычкам с полицией и массовым уличным беспорядкам, послужившим, в свою очередь, отречению от престола государя-императора Николая II и началу </a:t>
            </a:r>
            <a:r>
              <a:rPr lang="ru-RU" sz="1400" b="1" dirty="0"/>
              <a:t>Февральской революции.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053" y="1866801"/>
            <a:ext cx="6769894" cy="26930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Именно таким по счёту в календаре идёт день 8 марта в </a:t>
            </a:r>
            <a:r>
              <a:rPr lang="ru-RU" sz="1400" dirty="0" err="1">
                <a:solidFill>
                  <a:prstClr val="black"/>
                </a:solidFill>
              </a:rPr>
              <a:t>невисокосные</a:t>
            </a:r>
            <a:r>
              <a:rPr lang="ru-RU" sz="1400" dirty="0">
                <a:solidFill>
                  <a:prstClr val="black"/>
                </a:solidFill>
              </a:rPr>
              <a:t> годы.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67-й день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70-й день года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68-й день года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50-й день года</a:t>
            </a:r>
          </a:p>
        </p:txBody>
      </p:sp>
    </p:spTree>
    <p:extLst>
      <p:ext uri="{BB962C8B-B14F-4D97-AF65-F5344CB8AC3E}">
        <p14:creationId xmlns:p14="http://schemas.microsoft.com/office/powerpoint/2010/main" val="34543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2302446"/>
            <a:ext cx="411861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</a:t>
            </a:r>
            <a:r>
              <a:rPr lang="ru-RU" sz="1400" dirty="0" smtClean="0">
                <a:solidFill>
                  <a:prstClr val="black"/>
                </a:solidFill>
              </a:rPr>
              <a:t>– 67-й </a:t>
            </a:r>
            <a:r>
              <a:rPr lang="ru-RU" sz="1400" dirty="0">
                <a:solidFill>
                  <a:prstClr val="black"/>
                </a:solidFill>
              </a:rPr>
              <a:t>день года (68-й –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високосные годы) в григорианском календаре.</a:t>
            </a:r>
          </a:p>
        </p:txBody>
      </p:sp>
      <p:pic>
        <p:nvPicPr>
          <p:cNvPr id="11" name="Picture 2" descr="Картинки по запросу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" y="1491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2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1528754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601" y="2302446"/>
            <a:ext cx="411861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</a:t>
            </a:r>
            <a:r>
              <a:rPr lang="ru-RU" sz="1400" dirty="0" smtClean="0">
                <a:solidFill>
                  <a:prstClr val="black"/>
                </a:solidFill>
              </a:rPr>
              <a:t>– 67-й </a:t>
            </a:r>
            <a:r>
              <a:rPr lang="ru-RU" sz="1400" dirty="0">
                <a:solidFill>
                  <a:prstClr val="black"/>
                </a:solidFill>
              </a:rPr>
              <a:t>день года (68-й 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в високосные годы) в григорианском календаре.</a:t>
            </a:r>
          </a:p>
        </p:txBody>
      </p:sp>
      <p:pic>
        <p:nvPicPr>
          <p:cNvPr id="14" name="Picture 2" descr="Картинки по запросу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" y="1491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2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2227" y="1597497"/>
            <a:ext cx="5899547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Родители этого популярного советского киноактёра, родившегося 7 марта, преднамеренно указали в его свидетельстве о рождении восьмое число.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Николай Караченцов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Эммануил Виторган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Андрей Миронов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Александр Абдулов</a:t>
            </a:r>
          </a:p>
        </p:txBody>
      </p:sp>
    </p:spTree>
    <p:extLst>
      <p:ext uri="{BB962C8B-B14F-4D97-AF65-F5344CB8AC3E}">
        <p14:creationId xmlns:p14="http://schemas.microsoft.com/office/powerpoint/2010/main" val="4744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9138" y="909757"/>
            <a:ext cx="7705725" cy="4401205"/>
            <a:chOff x="719138" y="889728"/>
            <a:chExt cx="7705725" cy="4401205"/>
          </a:xfrm>
        </p:grpSpPr>
        <p:sp>
          <p:nvSpPr>
            <p:cNvPr id="11" name="TextBox 10"/>
            <p:cNvSpPr txBox="1"/>
            <p:nvPr/>
          </p:nvSpPr>
          <p:spPr>
            <a:xfrm>
              <a:off x="719138" y="889728"/>
              <a:ext cx="367347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black"/>
                  </a:solidFill>
                </a:rPr>
                <a:t>В игре принимают участие две команды. Команда мальчиков и команда девочек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</a:p>
            <a:p>
              <a:pPr defTabSz="914377"/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Задачи </a:t>
              </a:r>
              <a:r>
                <a:rPr lang="ru-RU" sz="1400" dirty="0">
                  <a:solidFill>
                    <a:prstClr val="black"/>
                  </a:solidFill>
                </a:rPr>
                <a:t>команд быстрее соперников открыть свою открытку.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Девочки открывают розовое поле.</a:t>
              </a: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Мальчики открывают зелёное поле.</a:t>
              </a: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Для </a:t>
              </a:r>
              <a:r>
                <a:rPr lang="ru-RU" sz="1400" dirty="0">
                  <a:solidFill>
                    <a:prstClr val="black"/>
                  </a:solidFill>
                </a:rPr>
                <a:t>этого командам необходимо ответить на ряд вопросов, связанных с праздниками.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Мальчики отвечают на вопросы, связанные с Международным женским днём, а девочки - с Днём защитника Отечества. </a:t>
              </a: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1388" y="889728"/>
              <a:ext cx="367347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По </a:t>
              </a:r>
              <a:r>
                <a:rPr lang="ru-RU" sz="1400" dirty="0">
                  <a:solidFill>
                    <a:prstClr val="black"/>
                  </a:solidFill>
                </a:rPr>
                <a:t>жребию определяется та команда, которая начинает игру первой.</a:t>
              </a:r>
            </a:p>
            <a:p>
              <a:pPr defTabSz="914377"/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Нажав </a:t>
              </a:r>
              <a:r>
                <a:rPr lang="ru-RU" sz="1400" dirty="0">
                  <a:solidFill>
                    <a:prstClr val="black"/>
                  </a:solidFill>
                </a:rPr>
                <a:t>на клетку игрового поля, команда должна будет ответить на вопрос. Если команда ответила правильно, то она может сделать ещё один ход. Если неправильно, то ход переходит к команде соперника.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  <a:p>
              <a:pPr defTabSz="914377"/>
              <a:r>
                <a:rPr lang="ru-RU" sz="1400" dirty="0" smtClean="0">
                  <a:solidFill>
                    <a:prstClr val="black"/>
                  </a:solidFill>
                </a:rPr>
                <a:t>Выигрывает </a:t>
              </a:r>
              <a:r>
                <a:rPr lang="ru-RU" sz="1400" dirty="0">
                  <a:solidFill>
                    <a:prstClr val="black"/>
                  </a:solidFill>
                </a:rPr>
                <a:t>та команда, которая быстрее другой откроет свою открытку. </a:t>
              </a:r>
            </a:p>
            <a:p>
              <a:pPr defTabSz="914377"/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132000" y="4499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45730" y="107151"/>
            <a:ext cx="225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Правила игры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7229474" y="4408488"/>
            <a:ext cx="1195389" cy="4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← Назад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88670" y="1235711"/>
            <a:ext cx="6675119" cy="2672078"/>
            <a:chOff x="788670" y="1235712"/>
            <a:chExt cx="6675119" cy="267207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76600" y="1235712"/>
              <a:ext cx="4187189" cy="267207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Кто же не знает популярного советского киноактёра </a:t>
              </a:r>
              <a:r>
                <a:rPr lang="ru-RU" sz="1400" b="1" dirty="0">
                  <a:solidFill>
                    <a:prstClr val="black"/>
                  </a:solidFill>
                </a:rPr>
                <a:t>Андрея Миронова</a:t>
              </a:r>
              <a:r>
                <a:rPr lang="ru-RU" sz="1400" dirty="0">
                  <a:solidFill>
                    <a:prstClr val="black"/>
                  </a:solidFill>
                </a:rPr>
                <a:t>? Родился будущий талант накануне Международного женского праздника – </a:t>
              </a:r>
              <a:r>
                <a:rPr lang="ru-RU" sz="1400" dirty="0" smtClean="0">
                  <a:solidFill>
                    <a:prstClr val="black"/>
                  </a:solidFill>
                </a:rPr>
                <a:t>7 </a:t>
              </a:r>
              <a:r>
                <a:rPr lang="ru-RU" sz="1400" dirty="0">
                  <a:solidFill>
                    <a:prstClr val="black"/>
                  </a:solidFill>
                </a:rPr>
                <a:t>марта 1941 года. Однако родители мальчика, словно предусмотрев ему судьбу всеобщего любимца, в свидетельстве о рождении указали дату 8 марта. «Андрей – </a:t>
              </a:r>
              <a:r>
                <a:rPr lang="ru-RU" sz="1400" dirty="0" smtClean="0">
                  <a:solidFill>
                    <a:prstClr val="black"/>
                  </a:solidFill>
                </a:rPr>
                <a:t>подарок </a:t>
              </a:r>
              <a:r>
                <a:rPr lang="ru-RU" sz="1400" dirty="0">
                  <a:solidFill>
                    <a:prstClr val="black"/>
                  </a:solidFill>
                </a:rPr>
                <a:t>женщинам в женский день!» –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</a:rPr>
                <a:t>с гордостью и любовью заявили они.</a:t>
              </a:r>
            </a:p>
          </p:txBody>
        </p:sp>
        <p:pic>
          <p:nvPicPr>
            <p:cNvPr id="10242" name="Picture 2" descr="Картинки по запросу андрей миронов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9"/>
            <a:stretch/>
          </p:blipFill>
          <p:spPr bwMode="auto">
            <a:xfrm>
              <a:off x="788670" y="1496826"/>
              <a:ext cx="2127568" cy="21498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1002974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7" name="Picture 2" descr="Картинки по запросу андрей мирон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/>
          <a:stretch/>
        </p:blipFill>
        <p:spPr bwMode="auto">
          <a:xfrm>
            <a:off x="788670" y="1496825"/>
            <a:ext cx="2127568" cy="2149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76600" y="1361441"/>
            <a:ext cx="4187189" cy="26720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Кто же не знает популярного советского киноактёра </a:t>
            </a:r>
            <a:r>
              <a:rPr lang="ru-RU" sz="1400" b="1" dirty="0">
                <a:solidFill>
                  <a:prstClr val="black"/>
                </a:solidFill>
              </a:rPr>
              <a:t>Андрея Миронова</a:t>
            </a:r>
            <a:r>
              <a:rPr lang="ru-RU" sz="1400" dirty="0">
                <a:solidFill>
                  <a:prstClr val="black"/>
                </a:solidFill>
              </a:rPr>
              <a:t>? Родился будущий талант накануне Международного женского праздника – </a:t>
            </a:r>
            <a:r>
              <a:rPr lang="ru-RU" sz="1400" dirty="0" smtClean="0">
                <a:solidFill>
                  <a:prstClr val="black"/>
                </a:solidFill>
              </a:rPr>
              <a:t>7 </a:t>
            </a:r>
            <a:r>
              <a:rPr lang="ru-RU" sz="1400" dirty="0">
                <a:solidFill>
                  <a:prstClr val="black"/>
                </a:solidFill>
              </a:rPr>
              <a:t>марта 1941 года. Однако родители мальчика, словно предусмотрев ему судьбу всеобщего любимца, в свидетельстве о рождении указали дату 8 марта. «Андрей – </a:t>
            </a:r>
            <a:r>
              <a:rPr lang="ru-RU" sz="1400" dirty="0" smtClean="0">
                <a:solidFill>
                  <a:prstClr val="black"/>
                </a:solidFill>
              </a:rPr>
              <a:t>подарок </a:t>
            </a:r>
            <a:r>
              <a:rPr lang="ru-RU" sz="1400" dirty="0">
                <a:solidFill>
                  <a:prstClr val="black"/>
                </a:solidFill>
              </a:rPr>
              <a:t>женщинам в женский день!» 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 гордостью и любовью заявили они.</a:t>
            </a: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9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8735" y="1597497"/>
            <a:ext cx="6526530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Именно на поверхности этого небесного тела нашей солнечной </a:t>
            </a:r>
            <a:r>
              <a:rPr lang="ru-RU" sz="1400" dirty="0" smtClean="0">
                <a:solidFill>
                  <a:prstClr val="black"/>
                </a:solidFill>
              </a:rPr>
              <a:t>системы, </a:t>
            </a:r>
            <a:r>
              <a:rPr lang="ru-RU" sz="1400" dirty="0">
                <a:solidFill>
                  <a:prstClr val="black"/>
                </a:solidFill>
              </a:rPr>
              <a:t>советские учёные 8 марта 1971 года в честь Международного женского дня дважды нарисовали цифру </a:t>
            </a:r>
            <a:r>
              <a:rPr lang="ru-RU" sz="1400" dirty="0" smtClean="0">
                <a:solidFill>
                  <a:prstClr val="black"/>
                </a:solidFill>
              </a:rPr>
              <a:t>«8».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Луна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Земля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Марс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Венера</a:t>
            </a:r>
          </a:p>
        </p:txBody>
      </p:sp>
    </p:spTree>
    <p:extLst>
      <p:ext uri="{BB962C8B-B14F-4D97-AF65-F5344CB8AC3E}">
        <p14:creationId xmlns:p14="http://schemas.microsoft.com/office/powerpoint/2010/main" val="33254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2033142"/>
            <a:ext cx="3901440" cy="107721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1971 года операторы «Лунохода-1» в честь праздника дважды «нарисовали» </a:t>
            </a:r>
            <a:r>
              <a:rPr lang="ru-RU" sz="1400" dirty="0" smtClean="0">
                <a:solidFill>
                  <a:prstClr val="black"/>
                </a:solidFill>
              </a:rPr>
              <a:t>колёсами </a:t>
            </a:r>
            <a:r>
              <a:rPr lang="ru-RU" sz="1400" dirty="0">
                <a:solidFill>
                  <a:prstClr val="black"/>
                </a:solidFill>
              </a:rPr>
              <a:t>цифру «8» на спутнике Земли Луне. </a:t>
            </a:r>
          </a:p>
        </p:txBody>
      </p:sp>
      <p:pic>
        <p:nvPicPr>
          <p:cNvPr id="12290" name="Picture 2" descr="Картинки по запросу луноход-1 фото с лу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4992"/>
          <a:stretch/>
        </p:blipFill>
        <p:spPr bwMode="auto">
          <a:xfrm>
            <a:off x="788670" y="1496826"/>
            <a:ext cx="2114550" cy="2149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1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76601" y="1837068"/>
            <a:ext cx="3901440" cy="1469365"/>
            <a:chOff x="3276601" y="1640995"/>
            <a:chExt cx="3901440" cy="1469365"/>
          </a:xfrm>
        </p:grpSpPr>
        <p:sp>
          <p:nvSpPr>
            <p:cNvPr id="2" name="TextBox 1"/>
            <p:cNvSpPr txBox="1"/>
            <p:nvPr/>
          </p:nvSpPr>
          <p:spPr>
            <a:xfrm>
              <a:off x="3276601" y="1640995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76601" y="2033142"/>
              <a:ext cx="3901440" cy="107721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8 марта 1971 года операторы «Лунохода-1» в честь праздника дважды «нарисовали» </a:t>
              </a:r>
              <a:r>
                <a:rPr lang="ru-RU" sz="1400" dirty="0" smtClean="0">
                  <a:solidFill>
                    <a:prstClr val="black"/>
                  </a:solidFill>
                </a:rPr>
                <a:t>колёсами </a:t>
              </a:r>
              <a:r>
                <a:rPr lang="ru-RU" sz="1400" dirty="0">
                  <a:solidFill>
                    <a:prstClr val="black"/>
                  </a:solidFill>
                </a:rPr>
                <a:t>цифру «8» на спутнике Земли Луне. </a:t>
              </a:r>
            </a:p>
          </p:txBody>
        </p:sp>
      </p:grpSp>
      <p:pic>
        <p:nvPicPr>
          <p:cNvPr id="12" name="Picture 2" descr="Картинки по запросу луноход-1 фото с лу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4992"/>
          <a:stretch/>
        </p:blipFill>
        <p:spPr bwMode="auto">
          <a:xfrm>
            <a:off x="788670" y="1496826"/>
            <a:ext cx="2114550" cy="2149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1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0368" y="1732149"/>
            <a:ext cx="5423265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Впервые в нашей стране 8 </a:t>
            </a:r>
            <a:r>
              <a:rPr lang="ru-RU" sz="1400" dirty="0" smtClean="0">
                <a:solidFill>
                  <a:prstClr val="black"/>
                </a:solidFill>
              </a:rPr>
              <a:t>Марта </a:t>
            </a:r>
            <a:r>
              <a:rPr lang="ru-RU" sz="1400" dirty="0">
                <a:solidFill>
                  <a:prstClr val="black"/>
                </a:solidFill>
              </a:rPr>
              <a:t>было отмечено в 1913 году, и его празднование прошло в довольно необычной форме.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Научная конференция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Экскурсия по музею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Экскурсия по музею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Спиритический сеанс</a:t>
            </a:r>
          </a:p>
        </p:txBody>
      </p:sp>
    </p:spTree>
    <p:extLst>
      <p:ext uri="{BB962C8B-B14F-4D97-AF65-F5344CB8AC3E}">
        <p14:creationId xmlns:p14="http://schemas.microsoft.com/office/powerpoint/2010/main" val="26084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0" y="1090577"/>
            <a:ext cx="4489635" cy="296234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России впервые Международный женский день отмечался в 1913 году в Петербурге. В прошении на имя градоначальника было заявлено об организации </a:t>
            </a:r>
            <a:r>
              <a:rPr lang="ru-RU" sz="1400" dirty="0" smtClean="0">
                <a:solidFill>
                  <a:prstClr val="black"/>
                </a:solidFill>
              </a:rPr>
              <a:t>«...</a:t>
            </a:r>
            <a:r>
              <a:rPr lang="ru-RU" sz="1400" dirty="0">
                <a:solidFill>
                  <a:prstClr val="black"/>
                </a:solidFill>
              </a:rPr>
              <a:t>научного утра по женскому </a:t>
            </a:r>
            <a:r>
              <a:rPr lang="ru-RU" sz="1400" dirty="0" smtClean="0">
                <a:solidFill>
                  <a:prstClr val="black"/>
                </a:solidFill>
              </a:rPr>
              <a:t>вопросу». </a:t>
            </a:r>
            <a:r>
              <a:rPr lang="ru-RU" sz="1400" dirty="0">
                <a:solidFill>
                  <a:prstClr val="black"/>
                </a:solidFill>
              </a:rPr>
              <a:t>Власти дали разрешение, и 2 марта 1913 года в здании </a:t>
            </a:r>
            <a:r>
              <a:rPr lang="ru-RU" sz="1400" dirty="0" err="1" smtClean="0">
                <a:solidFill>
                  <a:prstClr val="black"/>
                </a:solidFill>
              </a:rPr>
              <a:t>Калашниковской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хлебной биржи на Полтавской улице собралось полторы тысячи человек. Повестка дня научных чтений включала вопросы: право голоса для женщин, государственное обеспечение материнства, о дороговизне жизни и т.д.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53428" y="1251884"/>
            <a:ext cx="2099678" cy="2639733"/>
            <a:chOff x="753428" y="1496826"/>
            <a:chExt cx="2099678" cy="2639733"/>
          </a:xfrm>
        </p:grpSpPr>
        <p:pic>
          <p:nvPicPr>
            <p:cNvPr id="14338" name="Picture 2" descr="Картинки по запросу Калашниковская хлебная бирж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8"/>
            <a:stretch/>
          </p:blipFill>
          <p:spPr bwMode="auto">
            <a:xfrm>
              <a:off x="753428" y="1496826"/>
              <a:ext cx="2099678" cy="21498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845771" y="3613339"/>
              <a:ext cx="1913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err="1"/>
                <a:t>Калашниковская</a:t>
              </a:r>
              <a:r>
                <a:rPr lang="ru-RU" sz="1400" b="1" dirty="0"/>
                <a:t> хлебная биржа</a:t>
              </a:r>
            </a:p>
          </p:txBody>
        </p:sp>
      </p:grp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0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884175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1170587"/>
            <a:ext cx="4489635" cy="296234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России впервые Международный женский день отмечался в 1913 году в Петербурге. В прошении на имя градоначальника было заявлено об организации </a:t>
            </a:r>
            <a:r>
              <a:rPr lang="ru-RU" sz="1400" dirty="0" smtClean="0">
                <a:solidFill>
                  <a:prstClr val="black"/>
                </a:solidFill>
              </a:rPr>
              <a:t>«...</a:t>
            </a:r>
            <a:r>
              <a:rPr lang="ru-RU" sz="1400" dirty="0">
                <a:solidFill>
                  <a:prstClr val="black"/>
                </a:solidFill>
              </a:rPr>
              <a:t>научного утра по женскому </a:t>
            </a:r>
            <a:r>
              <a:rPr lang="ru-RU" sz="1400" dirty="0" smtClean="0">
                <a:solidFill>
                  <a:prstClr val="black"/>
                </a:solidFill>
              </a:rPr>
              <a:t>вопросу». </a:t>
            </a:r>
            <a:r>
              <a:rPr lang="ru-RU" sz="1400" dirty="0">
                <a:solidFill>
                  <a:prstClr val="black"/>
                </a:solidFill>
              </a:rPr>
              <a:t>Власти дали разрешение, и 2 марта 1913 года в здании </a:t>
            </a:r>
            <a:r>
              <a:rPr lang="ru-RU" sz="1400" dirty="0" err="1" smtClean="0">
                <a:solidFill>
                  <a:prstClr val="black"/>
                </a:solidFill>
              </a:rPr>
              <a:t>Калашниковской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хлебной биржи на Полтавской улице собралось полторы тысячи человек. Повестка дня научных чтений включала вопросы: право голоса для женщин, государственное обеспечение материнства, о дороговизне жизни и т.д.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53428" y="1251884"/>
            <a:ext cx="2099678" cy="2639733"/>
            <a:chOff x="753428" y="1496826"/>
            <a:chExt cx="2099678" cy="2639733"/>
          </a:xfrm>
        </p:grpSpPr>
        <p:pic>
          <p:nvPicPr>
            <p:cNvPr id="17" name="Picture 2" descr="Картинки по запросу Калашниковская хлебная бирж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8"/>
            <a:stretch/>
          </p:blipFill>
          <p:spPr bwMode="auto">
            <a:xfrm>
              <a:off x="753428" y="1496826"/>
              <a:ext cx="2099678" cy="21498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845771" y="3613339"/>
              <a:ext cx="1913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err="1"/>
                <a:t>Калашниковская</a:t>
              </a:r>
              <a:r>
                <a:rPr lang="ru-RU" sz="1400" b="1" dirty="0"/>
                <a:t> хлебная биржа</a:t>
              </a:r>
            </a:p>
          </p:txBody>
        </p:sp>
      </p:grp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354" y="1597497"/>
            <a:ext cx="6849293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этой стране </a:t>
            </a:r>
            <a:r>
              <a:rPr lang="ru-RU" sz="1400" dirty="0" smtClean="0">
                <a:solidFill>
                  <a:prstClr val="black"/>
                </a:solidFill>
              </a:rPr>
              <a:t>8 марта </a:t>
            </a:r>
            <a:r>
              <a:rPr lang="ru-RU" sz="1400" dirty="0">
                <a:solidFill>
                  <a:prstClr val="black"/>
                </a:solidFill>
              </a:rPr>
              <a:t>не является выходным днём. Причём на протяжении почти половины 20 века </a:t>
            </a:r>
            <a:r>
              <a:rPr lang="ru-RU" sz="1400" dirty="0" smtClean="0">
                <a:solidFill>
                  <a:prstClr val="black"/>
                </a:solidFill>
              </a:rPr>
              <a:t>этот </a:t>
            </a:r>
            <a:r>
              <a:rPr lang="ru-RU" sz="1400" dirty="0">
                <a:solidFill>
                  <a:prstClr val="black"/>
                </a:solidFill>
              </a:rPr>
              <a:t>день считался праздничным только в восточной части страны.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Франция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Италия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Англия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Германия</a:t>
            </a:r>
          </a:p>
        </p:txBody>
      </p:sp>
    </p:spTree>
    <p:extLst>
      <p:ext uri="{BB962C8B-B14F-4D97-AF65-F5344CB8AC3E}">
        <p14:creationId xmlns:p14="http://schemas.microsoft.com/office/powerpoint/2010/main" val="32664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1898490"/>
            <a:ext cx="4152900" cy="134652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Это </a:t>
            </a:r>
            <a:r>
              <a:rPr lang="ru-RU" sz="1400" b="1" dirty="0">
                <a:solidFill>
                  <a:prstClr val="black"/>
                </a:solidFill>
              </a:rPr>
              <a:t>Германия</a:t>
            </a:r>
            <a:r>
              <a:rPr lang="ru-RU" sz="1400" dirty="0">
                <a:solidFill>
                  <a:prstClr val="black"/>
                </a:solidFill>
              </a:rPr>
              <a:t>. До падения Берлинской стены и объединения ФРГ и ГДР немцы из Восточной Германии активно поздравляли женщин, в то время как в Западной о </a:t>
            </a:r>
            <a:r>
              <a:rPr lang="ru-RU" sz="1400" dirty="0" smtClean="0">
                <a:solidFill>
                  <a:prstClr val="black"/>
                </a:solidFill>
              </a:rPr>
              <a:t>такой традиции </a:t>
            </a:r>
            <a:r>
              <a:rPr lang="ru-RU" sz="1400" dirty="0">
                <a:solidFill>
                  <a:prstClr val="black"/>
                </a:solidFill>
              </a:rPr>
              <a:t>даже не слышали.</a:t>
            </a:r>
          </a:p>
        </p:txBody>
      </p:sp>
      <p:pic>
        <p:nvPicPr>
          <p:cNvPr id="16386" name="Picture 2" descr="Картинки по запросу Герм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" y="1347662"/>
            <a:ext cx="2197100" cy="24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6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63" y="376238"/>
            <a:ext cx="3244635" cy="432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5" y="376239"/>
            <a:ext cx="3244636" cy="4320000"/>
          </a:xfrm>
          <a:prstGeom prst="rect">
            <a:avLst/>
          </a:prstGeom>
        </p:spPr>
      </p:pic>
      <p:sp>
        <p:nvSpPr>
          <p:cNvPr id="42" name="Управляющая кнопка: настраиваемая 41">
            <a:hlinkClick r:id="rId4" action="ppaction://hlinksldjump" highlightClick="1"/>
          </p:cNvPr>
          <p:cNvSpPr/>
          <p:nvPr/>
        </p:nvSpPr>
        <p:spPr>
          <a:xfrm>
            <a:off x="6274133" y="37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5" action="ppaction://hlinksldjump" highlightClick="1"/>
          </p:cNvPr>
          <p:cNvSpPr/>
          <p:nvPr/>
        </p:nvSpPr>
        <p:spPr>
          <a:xfrm>
            <a:off x="7349498" y="37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6" action="ppaction://hlinksldjump" highlightClick="1"/>
          </p:cNvPr>
          <p:cNvSpPr/>
          <p:nvPr/>
        </p:nvSpPr>
        <p:spPr>
          <a:xfrm>
            <a:off x="5189498" y="145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7" action="ppaction://hlinksldjump" highlightClick="1"/>
          </p:cNvPr>
          <p:cNvSpPr/>
          <p:nvPr/>
        </p:nvSpPr>
        <p:spPr>
          <a:xfrm>
            <a:off x="6274133" y="145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8" action="ppaction://hlinksldjump" highlightClick="1"/>
          </p:cNvPr>
          <p:cNvSpPr/>
          <p:nvPr/>
        </p:nvSpPr>
        <p:spPr>
          <a:xfrm>
            <a:off x="7349498" y="145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9" action="ppaction://hlinksldjump" highlightClick="1"/>
          </p:cNvPr>
          <p:cNvSpPr/>
          <p:nvPr/>
        </p:nvSpPr>
        <p:spPr>
          <a:xfrm>
            <a:off x="5189498" y="253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10" action="ppaction://hlinksldjump" highlightClick="1"/>
          </p:cNvPr>
          <p:cNvSpPr/>
          <p:nvPr/>
        </p:nvSpPr>
        <p:spPr>
          <a:xfrm>
            <a:off x="6274133" y="253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rId11" action="ppaction://hlinksldjump" highlightClick="1"/>
          </p:cNvPr>
          <p:cNvSpPr/>
          <p:nvPr/>
        </p:nvSpPr>
        <p:spPr>
          <a:xfrm>
            <a:off x="7349498" y="253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rId12" action="ppaction://hlinksldjump" highlightClick="1"/>
          </p:cNvPr>
          <p:cNvSpPr/>
          <p:nvPr/>
        </p:nvSpPr>
        <p:spPr>
          <a:xfrm>
            <a:off x="5189498" y="361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rId13" action="ppaction://hlinksldjump" highlightClick="1"/>
          </p:cNvPr>
          <p:cNvSpPr/>
          <p:nvPr/>
        </p:nvSpPr>
        <p:spPr>
          <a:xfrm>
            <a:off x="6274133" y="361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14" action="ppaction://hlinksldjump" highlightClick="1"/>
          </p:cNvPr>
          <p:cNvSpPr/>
          <p:nvPr/>
        </p:nvSpPr>
        <p:spPr>
          <a:xfrm>
            <a:off x="7349498" y="361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rId15" action="ppaction://hlinksldjump" highlightClick="1"/>
          </p:cNvPr>
          <p:cNvSpPr/>
          <p:nvPr/>
        </p:nvSpPr>
        <p:spPr>
          <a:xfrm>
            <a:off x="5189498" y="376238"/>
            <a:ext cx="1080000" cy="1080000"/>
          </a:xfrm>
          <a:prstGeom prst="actionButtonBlank">
            <a:avLst/>
          </a:prstGeom>
          <a:solidFill>
            <a:srgbClr val="0ACC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rId16" action="ppaction://hlinksldjump" highlightClick="1"/>
          </p:cNvPr>
          <p:cNvSpPr/>
          <p:nvPr/>
        </p:nvSpPr>
        <p:spPr>
          <a:xfrm>
            <a:off x="716591" y="37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rId17" action="ppaction://hlinksldjump" highlightClick="1"/>
          </p:cNvPr>
          <p:cNvSpPr/>
          <p:nvPr/>
        </p:nvSpPr>
        <p:spPr>
          <a:xfrm>
            <a:off x="1801226" y="37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rId18" action="ppaction://hlinksldjump" highlightClick="1"/>
          </p:cNvPr>
          <p:cNvSpPr/>
          <p:nvPr/>
        </p:nvSpPr>
        <p:spPr>
          <a:xfrm>
            <a:off x="2876591" y="37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19" action="ppaction://hlinksldjump" highlightClick="1"/>
          </p:cNvPr>
          <p:cNvSpPr/>
          <p:nvPr/>
        </p:nvSpPr>
        <p:spPr>
          <a:xfrm>
            <a:off x="716591" y="145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rId20" action="ppaction://hlinksldjump" highlightClick="1"/>
          </p:cNvPr>
          <p:cNvSpPr/>
          <p:nvPr/>
        </p:nvSpPr>
        <p:spPr>
          <a:xfrm>
            <a:off x="1801226" y="145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rId21" action="ppaction://hlinksldjump" highlightClick="1"/>
          </p:cNvPr>
          <p:cNvSpPr/>
          <p:nvPr/>
        </p:nvSpPr>
        <p:spPr>
          <a:xfrm>
            <a:off x="2876591" y="145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rId22" action="ppaction://hlinksldjump" highlightClick="1"/>
          </p:cNvPr>
          <p:cNvSpPr/>
          <p:nvPr/>
        </p:nvSpPr>
        <p:spPr>
          <a:xfrm>
            <a:off x="716591" y="253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rId23" action="ppaction://hlinksldjump" highlightClick="1"/>
          </p:cNvPr>
          <p:cNvSpPr/>
          <p:nvPr/>
        </p:nvSpPr>
        <p:spPr>
          <a:xfrm>
            <a:off x="1801226" y="253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rId24" action="ppaction://hlinksldjump" highlightClick="1"/>
          </p:cNvPr>
          <p:cNvSpPr/>
          <p:nvPr/>
        </p:nvSpPr>
        <p:spPr>
          <a:xfrm>
            <a:off x="2876591" y="253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rId25" action="ppaction://hlinksldjump" highlightClick="1"/>
          </p:cNvPr>
          <p:cNvSpPr/>
          <p:nvPr/>
        </p:nvSpPr>
        <p:spPr>
          <a:xfrm>
            <a:off x="716591" y="361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rId26" action="ppaction://hlinksldjump" highlightClick="1"/>
          </p:cNvPr>
          <p:cNvSpPr/>
          <p:nvPr/>
        </p:nvSpPr>
        <p:spPr>
          <a:xfrm>
            <a:off x="1801226" y="361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rId27" action="ppaction://hlinksldjump" highlightClick="1"/>
          </p:cNvPr>
          <p:cNvSpPr/>
          <p:nvPr/>
        </p:nvSpPr>
        <p:spPr>
          <a:xfrm>
            <a:off x="2876591" y="3616238"/>
            <a:ext cx="1080000" cy="1080000"/>
          </a:xfrm>
          <a:prstGeom prst="actionButtonBlank">
            <a:avLst/>
          </a:prstGeom>
          <a:solidFill>
            <a:srgbClr val="FF4F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76601" y="1738446"/>
            <a:ext cx="4152900" cy="1666608"/>
            <a:chOff x="3276601" y="1578404"/>
            <a:chExt cx="4152900" cy="1666608"/>
          </a:xfrm>
        </p:grpSpPr>
        <p:sp>
          <p:nvSpPr>
            <p:cNvPr id="2" name="TextBox 1"/>
            <p:cNvSpPr txBox="1"/>
            <p:nvPr/>
          </p:nvSpPr>
          <p:spPr>
            <a:xfrm>
              <a:off x="3276601" y="1578404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6601" y="1898490"/>
              <a:ext cx="4152900" cy="134652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Это </a:t>
              </a:r>
              <a:r>
                <a:rPr lang="ru-RU" sz="1400" b="1" dirty="0">
                  <a:solidFill>
                    <a:prstClr val="black"/>
                  </a:solidFill>
                </a:rPr>
                <a:t>Германия</a:t>
              </a:r>
              <a:r>
                <a:rPr lang="ru-RU" sz="1400" dirty="0">
                  <a:solidFill>
                    <a:prstClr val="black"/>
                  </a:solidFill>
                </a:rPr>
                <a:t>. До падения Берлинской стены и объединения ФРГ и ГДР немцы из Восточной Германии активно поздравляли женщин, в то время как в Западной о </a:t>
              </a:r>
              <a:r>
                <a:rPr lang="ru-RU" sz="1400" dirty="0" smtClean="0">
                  <a:solidFill>
                    <a:prstClr val="black"/>
                  </a:solidFill>
                </a:rPr>
                <a:t>такой традиции </a:t>
              </a:r>
              <a:r>
                <a:rPr lang="ru-RU" sz="1400" dirty="0">
                  <a:solidFill>
                    <a:prstClr val="black"/>
                  </a:solidFill>
                </a:rPr>
                <a:t>даже не слышали.</a:t>
              </a:r>
            </a:p>
          </p:txBody>
        </p:sp>
      </p:grpSp>
      <p:pic>
        <p:nvPicPr>
          <p:cNvPr id="19" name="Picture 2" descr="Картинки по запросу Герм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" y="1347662"/>
            <a:ext cx="2197100" cy="24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2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354" y="1597497"/>
            <a:ext cx="6484033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</a:t>
            </a:r>
            <a:r>
              <a:rPr lang="ru-RU" sz="1400" dirty="0" smtClean="0">
                <a:solidFill>
                  <a:prstClr val="black"/>
                </a:solidFill>
              </a:rPr>
              <a:t>1950 </a:t>
            </a:r>
            <a:r>
              <a:rPr lang="ru-RU" sz="1400" dirty="0">
                <a:solidFill>
                  <a:prstClr val="black"/>
                </a:solidFill>
              </a:rPr>
              <a:t>году правительство СССР решило </a:t>
            </a:r>
            <a:r>
              <a:rPr lang="ru-RU" sz="1400" dirty="0" smtClean="0">
                <a:solidFill>
                  <a:prstClr val="black"/>
                </a:solidFill>
              </a:rPr>
              <a:t>«порадовать» женщин</a:t>
            </a:r>
            <a:r>
              <a:rPr lang="ru-RU" sz="1400" dirty="0">
                <a:solidFill>
                  <a:prstClr val="black"/>
                </a:solidFill>
              </a:rPr>
              <a:t>, а заодно и мировую общественность довольно неожиданным </a:t>
            </a:r>
            <a:r>
              <a:rPr lang="ru-RU" sz="1400" dirty="0" smtClean="0">
                <a:solidFill>
                  <a:prstClr val="black"/>
                </a:solidFill>
              </a:rPr>
              <a:t>«подарком». </a:t>
            </a:r>
            <a:r>
              <a:rPr lang="ru-RU" sz="1400" dirty="0">
                <a:solidFill>
                  <a:prstClr val="black"/>
                </a:solidFill>
              </a:rPr>
              <a:t>Как вы думаете, каким именно?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2971668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Объявило 8 марта выходным днём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2971668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Сообщило о выходе человека в космос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3937614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Признало факт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репрессий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3937616"/>
            <a:ext cx="2880000" cy="826361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Заявило о наличии атомной бомбы</a:t>
            </a:r>
          </a:p>
        </p:txBody>
      </p:sp>
    </p:spTree>
    <p:extLst>
      <p:ext uri="{BB962C8B-B14F-4D97-AF65-F5344CB8AC3E}">
        <p14:creationId xmlns:p14="http://schemas.microsoft.com/office/powerpoint/2010/main" val="28530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2167794"/>
            <a:ext cx="4095749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</a:t>
            </a:r>
            <a:r>
              <a:rPr lang="ru-RU" sz="1400" dirty="0" smtClean="0">
                <a:solidFill>
                  <a:prstClr val="black"/>
                </a:solidFill>
              </a:rPr>
              <a:t>1950 года</a:t>
            </a:r>
            <a:r>
              <a:rPr lang="ru-RU" sz="1400" dirty="0">
                <a:solidFill>
                  <a:prstClr val="black"/>
                </a:solidFill>
              </a:rPr>
              <a:t>, в женский день, правительство СССР  заявило о наличии атомной бомбы.</a:t>
            </a:r>
          </a:p>
        </p:txBody>
      </p:sp>
      <p:pic>
        <p:nvPicPr>
          <p:cNvPr id="18434" name="Picture 2" descr="Картинки по запросу 8 марта 19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20538"/>
          <a:stretch/>
        </p:blipFill>
        <p:spPr bwMode="auto">
          <a:xfrm>
            <a:off x="755153" y="1500193"/>
            <a:ext cx="2091350" cy="214311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76601" y="1953119"/>
            <a:ext cx="3721728" cy="1237261"/>
            <a:chOff x="3276601" y="1738446"/>
            <a:chExt cx="3721728" cy="1237261"/>
          </a:xfrm>
        </p:grpSpPr>
        <p:sp>
          <p:nvSpPr>
            <p:cNvPr id="2" name="TextBox 1"/>
            <p:cNvSpPr txBox="1"/>
            <p:nvPr/>
          </p:nvSpPr>
          <p:spPr>
            <a:xfrm>
              <a:off x="3276601" y="1738446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76601" y="2167794"/>
              <a:ext cx="3721728" cy="80791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8 марта </a:t>
              </a:r>
              <a:r>
                <a:rPr lang="ru-RU" sz="1400" dirty="0" smtClean="0">
                  <a:solidFill>
                    <a:prstClr val="black"/>
                  </a:solidFill>
                </a:rPr>
                <a:t>1950 года</a:t>
              </a:r>
              <a:r>
                <a:rPr lang="ru-RU" sz="1400" dirty="0">
                  <a:solidFill>
                    <a:prstClr val="black"/>
                  </a:solidFill>
                </a:rPr>
                <a:t>, в женский день, правительство СССР  заявило о наличии атомной бомбы.</a:t>
              </a:r>
            </a:p>
          </p:txBody>
        </p:sp>
      </p:grpSp>
      <p:pic>
        <p:nvPicPr>
          <p:cNvPr id="14" name="Picture 2" descr="Картинки по запросу 8 марта 19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20538"/>
          <a:stretch/>
        </p:blipFill>
        <p:spPr bwMode="auto">
          <a:xfrm>
            <a:off x="755153" y="1500193"/>
            <a:ext cx="2091350" cy="214311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354" y="1597497"/>
            <a:ext cx="6484033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француженка </a:t>
            </a:r>
            <a:r>
              <a:rPr lang="ru-RU" sz="1400" dirty="0" err="1">
                <a:solidFill>
                  <a:prstClr val="black"/>
                </a:solidFill>
              </a:rPr>
              <a:t>Элиз</a:t>
            </a:r>
            <a:r>
              <a:rPr lang="ru-RU" sz="1400" dirty="0">
                <a:solidFill>
                  <a:prstClr val="black"/>
                </a:solidFill>
              </a:rPr>
              <a:t> де </a:t>
            </a:r>
            <a:r>
              <a:rPr lang="ru-RU" sz="1400" dirty="0" err="1">
                <a:solidFill>
                  <a:prstClr val="black"/>
                </a:solidFill>
              </a:rPr>
              <a:t>Ларош</a:t>
            </a:r>
            <a:r>
              <a:rPr lang="ru-RU" sz="1400" dirty="0">
                <a:solidFill>
                  <a:prstClr val="black"/>
                </a:solidFill>
              </a:rPr>
              <a:t> стала первой в мире женщиной, которая официально получила удостоверение на управление данным техническим средством передвижения.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1651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Автомобиль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1651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Аэроплан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07382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Катер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07382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Паровоз</a:t>
            </a:r>
          </a:p>
        </p:txBody>
      </p:sp>
    </p:spTree>
    <p:extLst>
      <p:ext uri="{BB962C8B-B14F-4D97-AF65-F5344CB8AC3E}">
        <p14:creationId xmlns:p14="http://schemas.microsoft.com/office/powerpoint/2010/main" val="11883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Элиз де Ларо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17717"/>
          <a:stretch/>
        </p:blipFill>
        <p:spPr bwMode="auto">
          <a:xfrm>
            <a:off x="782312" y="1500177"/>
            <a:ext cx="2073244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1370364"/>
            <a:ext cx="4095749" cy="240277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8 марта 1910 года французская баронесса </a:t>
            </a:r>
            <a:r>
              <a:rPr lang="ru-RU" sz="1400" dirty="0" err="1">
                <a:solidFill>
                  <a:prstClr val="black"/>
                </a:solidFill>
              </a:rPr>
              <a:t>Элиз</a:t>
            </a:r>
            <a:r>
              <a:rPr lang="ru-RU" sz="1400" dirty="0">
                <a:solidFill>
                  <a:prstClr val="black"/>
                </a:solidFill>
              </a:rPr>
              <a:t> де </a:t>
            </a:r>
            <a:r>
              <a:rPr lang="ru-RU" sz="1400" dirty="0" err="1">
                <a:solidFill>
                  <a:prstClr val="black"/>
                </a:solidFill>
              </a:rPr>
              <a:t>Ларош</a:t>
            </a:r>
            <a:r>
              <a:rPr lang="ru-RU" sz="1400" dirty="0">
                <a:solidFill>
                  <a:prstClr val="black"/>
                </a:solidFill>
              </a:rPr>
              <a:t> совершила экзаменационный полёт и стала обладательницей звания первой в мире женщины-пилота, обладающей лицензией на управление </a:t>
            </a:r>
            <a:r>
              <a:rPr lang="ru-RU" sz="1400" b="1" dirty="0">
                <a:solidFill>
                  <a:prstClr val="black"/>
                </a:solidFill>
              </a:rPr>
              <a:t>аэропланом</a:t>
            </a:r>
            <a:r>
              <a:rPr lang="ru-RU" sz="1400" dirty="0">
                <a:solidFill>
                  <a:prstClr val="black"/>
                </a:solidFill>
              </a:rPr>
              <a:t>. Символичное присвоение такого статуса в этот день является простой случайностью, тогда женский день ещё не отмечали, хотя учреждён праздник был в том же году.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pic>
        <p:nvPicPr>
          <p:cNvPr id="12" name="Picture 2" descr="Картинки по запросу Элиз де Ларо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17717"/>
          <a:stretch/>
        </p:blipFill>
        <p:spPr bwMode="auto">
          <a:xfrm>
            <a:off x="782312" y="1500177"/>
            <a:ext cx="2073244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03575" y="952558"/>
            <a:ext cx="4095749" cy="3063784"/>
            <a:chOff x="3240088" y="844006"/>
            <a:chExt cx="4095749" cy="3063784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844006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40088" y="1235712"/>
              <a:ext cx="4095749" cy="267207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8 марта 1910 года французская баронесса </a:t>
              </a:r>
              <a:r>
                <a:rPr lang="ru-RU" sz="1400" dirty="0" err="1">
                  <a:solidFill>
                    <a:prstClr val="black"/>
                  </a:solidFill>
                </a:rPr>
                <a:t>Элиз</a:t>
              </a:r>
              <a:r>
                <a:rPr lang="ru-RU" sz="1400" dirty="0">
                  <a:solidFill>
                    <a:prstClr val="black"/>
                  </a:solidFill>
                </a:rPr>
                <a:t> де </a:t>
              </a:r>
              <a:r>
                <a:rPr lang="ru-RU" sz="1400" dirty="0" err="1">
                  <a:solidFill>
                    <a:prstClr val="black"/>
                  </a:solidFill>
                </a:rPr>
                <a:t>Ларош</a:t>
              </a:r>
              <a:r>
                <a:rPr lang="ru-RU" sz="1400" dirty="0">
                  <a:solidFill>
                    <a:prstClr val="black"/>
                  </a:solidFill>
                </a:rPr>
                <a:t> совершила экзаменационный полёт и стала обладательницей звания первой в мире женщины-пилота, обладающей лицензией на управление </a:t>
              </a:r>
              <a:r>
                <a:rPr lang="ru-RU" sz="1400" b="1" dirty="0">
                  <a:solidFill>
                    <a:prstClr val="black"/>
                  </a:solidFill>
                </a:rPr>
                <a:t>аэропланом</a:t>
              </a:r>
              <a:r>
                <a:rPr lang="ru-RU" sz="1400" dirty="0">
                  <a:solidFill>
                    <a:prstClr val="black"/>
                  </a:solidFill>
                </a:rPr>
                <a:t>.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Символичное </a:t>
              </a:r>
              <a:r>
                <a:rPr lang="ru-RU" sz="1400" dirty="0">
                  <a:solidFill>
                    <a:prstClr val="black"/>
                  </a:solidFill>
                </a:rPr>
                <a:t>присвоение такого статуса в этот день является простой случайностью, тогда женский день ещё не отмечали, хотя учреждён праздник был в том же году.</a:t>
              </a:r>
            </a:p>
          </p:txBody>
        </p:sp>
      </p:grp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0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941" y="1732149"/>
            <a:ext cx="5706119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Как вы думаете, что не дарили в Международный женский день женщинам нашей страны вплоть до 60-х годов XX века?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1651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Духи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1651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Цветы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073821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Конфеты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07382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Мягкие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1362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6601" y="2178277"/>
            <a:ext cx="4095749" cy="78694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До 60-х годов XX века женщинам Советского Союза на 8 Марта не дарили цветов. Просто так не было принято. </a:t>
            </a:r>
          </a:p>
        </p:txBody>
      </p:sp>
      <p:pic>
        <p:nvPicPr>
          <p:cNvPr id="9" name="Picture 2" descr="Картинки по запросу Цве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17434"/>
          <a:stretch/>
        </p:blipFill>
        <p:spPr bwMode="auto">
          <a:xfrm>
            <a:off x="787478" y="1471615"/>
            <a:ext cx="2091352" cy="21431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9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40088" y="1989672"/>
            <a:ext cx="4095749" cy="1107033"/>
            <a:chOff x="3240088" y="1858191"/>
            <a:chExt cx="4095749" cy="1107033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1858191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40088" y="2178277"/>
              <a:ext cx="4095749" cy="78694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До 60-х годов XX века женщинам Советского Союза на 8 Марта не дарили цветов. Просто так не было принято. </a:t>
              </a:r>
            </a:p>
          </p:txBody>
        </p:sp>
      </p:grpSp>
      <p:pic>
        <p:nvPicPr>
          <p:cNvPr id="21506" name="Picture 2" descr="Картинки по запросу Цве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17434"/>
          <a:stretch/>
        </p:blipFill>
        <p:spPr bwMode="auto">
          <a:xfrm>
            <a:off x="787478" y="1471615"/>
            <a:ext cx="2091352" cy="21431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058888"/>
            <a:ext cx="5834063" cy="188513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Праздник 8 Марта появился, как известно, в результате борьбы трудящихся женщин за равноправие. Идея празднования Международного женского дня принадлежит именно ей. Она-то в начале 20 века на пару с подругой, Розой Люксембург, и призывала представительниц прекрасного пола устраивать в этот день митинги и шествия, привлекая всеобщее внимание к проблемам женщин.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Клара Цеткин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Надежда Крупская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Инесса Арманд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Айседора Дункан</a:t>
            </a:r>
          </a:p>
        </p:txBody>
      </p:sp>
    </p:spTree>
    <p:extLst>
      <p:ext uri="{BB962C8B-B14F-4D97-AF65-F5344CB8AC3E}">
        <p14:creationId xmlns:p14="http://schemas.microsoft.com/office/powerpoint/2010/main" val="220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742632"/>
            <a:ext cx="5834063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такое название праздник День защитника Отечества носил с 1946 по 1993 годы.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165738"/>
            <a:ext cx="2880000" cy="758258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День Советской Армии и Военно-Морского флота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165740"/>
            <a:ext cx="2880000" cy="758258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День Красной Армии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Флота</a:t>
            </a: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051676"/>
            <a:ext cx="2880000" cy="758258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День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защитника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Родины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051676"/>
            <a:ext cx="2880000" cy="758258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День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Красной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Армии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2167794"/>
            <a:ext cx="4095749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«День Советской Армии и Военно-Морского Флота» 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это официальное название праздника с 1946 по 1993 год.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24578" name="Picture 2" descr="Картинки по запросу День Советской Армии и Военно-Морского Фл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6" y="1298906"/>
            <a:ext cx="1783319" cy="25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40088" y="2008390"/>
            <a:ext cx="4095749" cy="1126721"/>
            <a:chOff x="3240088" y="1989672"/>
            <a:chExt cx="4095749" cy="1126721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1989672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0088" y="2308480"/>
              <a:ext cx="4095749" cy="80791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«День Советской Армии и Военно-Морского Флота» –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</a:rPr>
                <a:t>это официальное название праздника с 1946 по 1993 год.</a:t>
              </a:r>
            </a:p>
          </p:txBody>
        </p:sp>
      </p:grpSp>
      <p:pic>
        <p:nvPicPr>
          <p:cNvPr id="14" name="Picture 2" descr="Картинки по запросу День Советской Армии и Военно-Морского Фл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6" y="1298906"/>
            <a:ext cx="1783319" cy="25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742632"/>
            <a:ext cx="5834063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этот предмет принято считать первым официальным подарком на 23 Февраля.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Медаль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Монета</a:t>
            </a: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Набор солдатиков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Почётная грамота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1499372"/>
            <a:ext cx="4111027" cy="21544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Вначале на 23 Ф</a:t>
            </a:r>
            <a:r>
              <a:rPr lang="ru-RU" sz="1400" dirty="0" smtClean="0">
                <a:solidFill>
                  <a:prstClr val="black"/>
                </a:solidFill>
              </a:rPr>
              <a:t>евраля </a:t>
            </a:r>
            <a:r>
              <a:rPr lang="ru-RU" sz="1400" dirty="0">
                <a:solidFill>
                  <a:prstClr val="black"/>
                </a:solidFill>
              </a:rPr>
              <a:t>не было предусмотрено никаких подарков, только митинги и торжественные мероприятия. 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Первым </a:t>
            </a:r>
            <a:r>
              <a:rPr lang="ru-RU" sz="1400" dirty="0">
                <a:solidFill>
                  <a:prstClr val="black"/>
                </a:solidFill>
              </a:rPr>
              <a:t>подарком на этот праздник можно считать медаль, которую в 1938 году выпустили к 20-летнему юбилею рабоче-крестьянской армии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26626" name="Picture 2" descr="Картинки по запросу Медаль 20-летнему юбилею рабоче-крестьянской арм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1" y="1689541"/>
            <a:ext cx="2008409" cy="17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17" name="Picture 2" descr="Картинки по запросу Медаль 20-летнему юбилею рабоче-крестьянской арм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1" y="1689541"/>
            <a:ext cx="2008409" cy="17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40088" y="1268451"/>
            <a:ext cx="4111027" cy="2617083"/>
            <a:chOff x="3240088" y="1127260"/>
            <a:chExt cx="4111027" cy="2617083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1127260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0088" y="1589907"/>
              <a:ext cx="4111027" cy="215443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Вначале на 23 Ф</a:t>
              </a:r>
              <a:r>
                <a:rPr lang="ru-RU" sz="1400" dirty="0" smtClean="0">
                  <a:solidFill>
                    <a:prstClr val="black"/>
                  </a:solidFill>
                </a:rPr>
                <a:t>евраля </a:t>
              </a:r>
              <a:r>
                <a:rPr lang="ru-RU" sz="1400" dirty="0">
                  <a:solidFill>
                    <a:prstClr val="black"/>
                  </a:solidFill>
                </a:rPr>
                <a:t>не было предусмотрено никаких подарков, только митинги и торжественные мероприятия.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Первым </a:t>
              </a:r>
              <a:r>
                <a:rPr lang="ru-RU" sz="1400" dirty="0">
                  <a:solidFill>
                    <a:prstClr val="black"/>
                  </a:solidFill>
                </a:rPr>
                <a:t>подарком на этот праздник можно считать медаль, которую в 1938 году выпустили к 20-летнему юбилею рабоче-крестьянской армии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3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9540" y="1462845"/>
            <a:ext cx="6284921" cy="107721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Довольно интересным совпадением является тот факт, что 23 февраля была запатентована всемирно известная игра, в которой довольно неплохие результаты показывали наши соотечественники </a:t>
            </a:r>
            <a:r>
              <a:rPr lang="ru-RU" sz="1400" dirty="0">
                <a:solidFill>
                  <a:prstClr val="black"/>
                </a:solidFill>
              </a:rPr>
              <a:t>–</a:t>
            </a:r>
            <a:r>
              <a:rPr lang="ru-RU" sz="1400" dirty="0" smtClean="0"/>
              <a:t> </a:t>
            </a:r>
            <a:r>
              <a:rPr lang="ru-RU" sz="1400" dirty="0"/>
              <a:t>Марат Сафин и Евгений Кафельников.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Футбол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Волейбол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Пинг-понг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Теннис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2307285"/>
            <a:ext cx="4111027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23 февраля 1874 года была запатентована такая всемирно известная игра, как </a:t>
            </a:r>
            <a:r>
              <a:rPr lang="ru-RU" sz="1400" b="1" dirty="0">
                <a:solidFill>
                  <a:prstClr val="black"/>
                </a:solidFill>
              </a:rPr>
              <a:t>теннис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28674" name="Picture 2" descr="Картинки по запросу Тенни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r="13728"/>
          <a:stretch/>
        </p:blipFill>
        <p:spPr bwMode="auto">
          <a:xfrm>
            <a:off x="763555" y="1505016"/>
            <a:ext cx="2118511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3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40088" y="2117615"/>
            <a:ext cx="4111027" cy="918755"/>
            <a:chOff x="3240088" y="1927139"/>
            <a:chExt cx="4111027" cy="918755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1927139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0088" y="2307285"/>
              <a:ext cx="4111027" cy="5386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23 февраля 1874 года была запатентована такая всемирно известная игра, как </a:t>
              </a:r>
              <a:r>
                <a:rPr lang="ru-RU" sz="1400" b="1" dirty="0">
                  <a:solidFill>
                    <a:prstClr val="black"/>
                  </a:solidFill>
                </a:rPr>
                <a:t>теннис</a:t>
              </a:r>
              <a:r>
                <a:rPr lang="ru-RU" sz="14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pic>
        <p:nvPicPr>
          <p:cNvPr id="14" name="Picture 2" descr="Картинки по запросу Тенни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r="13728"/>
          <a:stretch/>
        </p:blipFill>
        <p:spPr bwMode="auto">
          <a:xfrm>
            <a:off x="763555" y="1505016"/>
            <a:ext cx="2118511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770" y="1732150"/>
            <a:ext cx="530246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столько дней остаётся после 23 февраля до конца високосного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300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дней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320 дней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312 дней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400 дней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6600" y="1317904"/>
            <a:ext cx="4352925" cy="21544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Клара Цеткин (</a:t>
            </a:r>
            <a:r>
              <a:rPr lang="ru-RU" sz="1400" dirty="0" smtClean="0"/>
              <a:t>1857–1933</a:t>
            </a:r>
            <a:r>
              <a:rPr lang="ru-RU" sz="1400" dirty="0"/>
              <a:t>) –</a:t>
            </a:r>
            <a:r>
              <a:rPr lang="ru-RU" sz="1400" dirty="0" smtClean="0"/>
              <a:t> </a:t>
            </a:r>
            <a:r>
              <a:rPr lang="ru-RU" sz="1400" dirty="0"/>
              <a:t>немецкий политик, активистка борьбы за права женщин. Клара Цеткин сыграла важную роль в основании Второго интернационала и подготовила для его Учредительного конгресса речь о роли женщин в революционной борьбе. Считается, что она является автором идеи Международного женского дня –</a:t>
            </a:r>
            <a:r>
              <a:rPr lang="ru-RU" sz="1400" dirty="0" smtClean="0"/>
              <a:t> </a:t>
            </a:r>
            <a:r>
              <a:rPr lang="ru-RU" sz="1400" dirty="0"/>
              <a:t>8 Марта.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pic>
        <p:nvPicPr>
          <p:cNvPr id="9" name="Picture 2" descr="Картинки по запросу клара цеткин 8 мар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4793" b="39805"/>
          <a:stretch/>
        </p:blipFill>
        <p:spPr bwMode="auto">
          <a:xfrm>
            <a:off x="756238" y="1315122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2307285"/>
            <a:ext cx="4111027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До конца високосного года остаётся </a:t>
            </a:r>
            <a:r>
              <a:rPr lang="ru-RU" sz="1400" b="1" dirty="0">
                <a:solidFill>
                  <a:prstClr val="black"/>
                </a:solidFill>
              </a:rPr>
              <a:t>312 дней </a:t>
            </a:r>
            <a:r>
              <a:rPr lang="ru-RU" sz="1400" dirty="0">
                <a:solidFill>
                  <a:prstClr val="black"/>
                </a:solidFill>
              </a:rPr>
              <a:t>(311 </a:t>
            </a:r>
            <a:r>
              <a:rPr lang="ru-RU" sz="1400" dirty="0" smtClean="0">
                <a:solidFill>
                  <a:prstClr val="black"/>
                </a:solidFill>
              </a:rPr>
              <a:t>дней</a:t>
            </a:r>
            <a:r>
              <a:rPr lang="ru-RU" sz="1400" dirty="0">
                <a:solidFill>
                  <a:prstClr val="black"/>
                </a:solidFill>
              </a:rPr>
              <a:t> –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 err="1">
                <a:solidFill>
                  <a:prstClr val="black"/>
                </a:solidFill>
              </a:rPr>
              <a:t>невисокосные</a:t>
            </a:r>
            <a:r>
              <a:rPr lang="ru-RU" sz="1400" dirty="0">
                <a:solidFill>
                  <a:prstClr val="black"/>
                </a:solidFill>
              </a:rPr>
              <a:t> годы).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423" y="1914869"/>
            <a:ext cx="2210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312</a:t>
            </a:r>
            <a:endParaRPr lang="ru-RU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6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40088" y="2125759"/>
            <a:ext cx="4111027" cy="901657"/>
            <a:chOff x="3240088" y="2117615"/>
            <a:chExt cx="4111027" cy="901657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2117615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40088" y="2480663"/>
              <a:ext cx="4111027" cy="5386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До конца високосного года остаётся </a:t>
              </a:r>
              <a:r>
                <a:rPr lang="ru-RU" sz="1400" b="1" dirty="0">
                  <a:solidFill>
                    <a:prstClr val="black"/>
                  </a:solidFill>
                </a:rPr>
                <a:t>312 дней </a:t>
              </a:r>
              <a:r>
                <a:rPr lang="ru-RU" sz="1400" dirty="0">
                  <a:solidFill>
                    <a:prstClr val="black"/>
                  </a:solidFill>
                </a:rPr>
                <a:t>(311 </a:t>
              </a:r>
              <a:r>
                <a:rPr lang="ru-RU" sz="1400" dirty="0" smtClean="0">
                  <a:solidFill>
                    <a:prstClr val="black"/>
                  </a:solidFill>
                </a:rPr>
                <a:t>дней</a:t>
              </a:r>
              <a:r>
                <a:rPr lang="ru-RU" sz="1400" dirty="0">
                  <a:solidFill>
                    <a:prstClr val="black"/>
                  </a:solidFill>
                </a:rPr>
                <a:t> – </a:t>
              </a:r>
              <a:r>
                <a:rPr lang="ru-RU" sz="1400" dirty="0" smtClean="0">
                  <a:solidFill>
                    <a:prstClr val="black"/>
                  </a:solidFill>
                </a:rPr>
                <a:t>в </a:t>
              </a:r>
              <a:r>
                <a:rPr lang="ru-RU" sz="1400" dirty="0" err="1">
                  <a:solidFill>
                    <a:prstClr val="black"/>
                  </a:solidFill>
                </a:rPr>
                <a:t>невисокосные</a:t>
              </a:r>
              <a:r>
                <a:rPr lang="ru-RU" sz="1400" dirty="0">
                  <a:solidFill>
                    <a:prstClr val="black"/>
                  </a:solidFill>
                </a:rPr>
                <a:t> годы).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6423" y="1914869"/>
            <a:ext cx="2210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312</a:t>
            </a:r>
            <a:endParaRPr lang="ru-RU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770" y="1742633"/>
            <a:ext cx="5302460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/>
              <a:t>Какой головной убор солдат надевает на голову во время боя для защиты от ранения?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Фуражка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Каска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Кивер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Пилотка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2037981"/>
            <a:ext cx="4111027" cy="107721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Каска (от фр. </a:t>
            </a:r>
            <a:r>
              <a:rPr lang="ru-RU" sz="1400" dirty="0" err="1">
                <a:solidFill>
                  <a:prstClr val="black"/>
                </a:solidFill>
              </a:rPr>
              <a:t>casque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шлем) </a:t>
            </a:r>
            <a:r>
              <a:rPr lang="ru-RU" sz="1400" dirty="0" smtClean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кожаный, металлический или пластмассовый защитный шлем для защиты головы военнослужащих во время боя.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12" name="Picture 2" descr="Картинки по запросу Солдат в кас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0401"/>
          <a:stretch/>
        </p:blipFill>
        <p:spPr bwMode="auto">
          <a:xfrm>
            <a:off x="754380" y="1505016"/>
            <a:ext cx="2125980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40088" y="1888421"/>
            <a:ext cx="4111027" cy="1386821"/>
            <a:chOff x="3240088" y="2059289"/>
            <a:chExt cx="4111027" cy="1386821"/>
          </a:xfrm>
        </p:grpSpPr>
        <p:sp>
          <p:nvSpPr>
            <p:cNvPr id="2" name="TextBox 1"/>
            <p:cNvSpPr txBox="1"/>
            <p:nvPr/>
          </p:nvSpPr>
          <p:spPr>
            <a:xfrm>
              <a:off x="3240088" y="2059289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0088" y="2368892"/>
              <a:ext cx="4111027" cy="107721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Каска (от фр. </a:t>
              </a:r>
              <a:r>
                <a:rPr lang="ru-RU" sz="1400" dirty="0" err="1">
                  <a:solidFill>
                    <a:prstClr val="black"/>
                  </a:solidFill>
                </a:rPr>
                <a:t>casque</a:t>
              </a:r>
              <a:r>
                <a:rPr lang="ru-RU" sz="1400" dirty="0">
                  <a:solidFill>
                    <a:prstClr val="black"/>
                  </a:solidFill>
                </a:rPr>
                <a:t> </a:t>
              </a:r>
              <a:r>
                <a:rPr lang="ru-RU" sz="1400" dirty="0"/>
                <a:t>–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</a:rPr>
                <a:t>шлем) </a:t>
              </a:r>
              <a:r>
                <a:rPr lang="ru-RU" sz="1400" dirty="0"/>
                <a:t>– </a:t>
              </a:r>
              <a:r>
                <a:rPr lang="ru-RU" sz="1400" dirty="0" smtClean="0">
                  <a:solidFill>
                    <a:prstClr val="black"/>
                  </a:solidFill>
                </a:rPr>
                <a:t>кожаный</a:t>
              </a:r>
              <a:r>
                <a:rPr lang="ru-RU" sz="1400" dirty="0">
                  <a:solidFill>
                    <a:prstClr val="black"/>
                  </a:solidFill>
                </a:rPr>
                <a:t>, металлический или пластмассовый защитный шлем для защиты головы военнослужащих во время боя.</a:t>
              </a:r>
            </a:p>
          </p:txBody>
        </p:sp>
      </p:grpSp>
      <p:pic>
        <p:nvPicPr>
          <p:cNvPr id="14" name="Picture 2" descr="Картинки по запросу Солдат в кас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0401"/>
          <a:stretch/>
        </p:blipFill>
        <p:spPr bwMode="auto">
          <a:xfrm>
            <a:off x="754380" y="1505016"/>
            <a:ext cx="2125980" cy="2143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0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6385" y="1832691"/>
            <a:ext cx="4811230" cy="26930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Отгадайте загадку. Что есть и у винтовки, и у дерева? 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Крона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Кора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Корень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Ствол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49010" y="1217600"/>
            <a:ext cx="2125980" cy="2708301"/>
            <a:chOff x="698644" y="1505016"/>
            <a:chExt cx="2125980" cy="27083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387143" y="3695675"/>
              <a:ext cx="748982" cy="51764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Ствол</a:t>
              </a:r>
              <a:r>
                <a:rPr lang="ru-RU" sz="1400" dirty="0" smtClean="0">
                  <a:solidFill>
                    <a:prstClr val="black"/>
                  </a:solidFill>
                </a:rPr>
                <a:t> дерева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pic>
          <p:nvPicPr>
            <p:cNvPr id="34818" name="Picture 2" descr="Картинки по запросу ствол дерев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5" r="19405"/>
            <a:stretch/>
          </p:blipFill>
          <p:spPr bwMode="auto">
            <a:xfrm>
              <a:off x="698644" y="1505016"/>
              <a:ext cx="2125980" cy="21431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787757" y="1217601"/>
            <a:ext cx="2075380" cy="2708300"/>
            <a:chOff x="4787757" y="1120015"/>
            <a:chExt cx="2075380" cy="27083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195262" y="3310673"/>
              <a:ext cx="1260369" cy="51764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Оружейный </a:t>
              </a:r>
              <a:r>
                <a:rPr lang="ru-RU" sz="1400" dirty="0" smtClean="0">
                  <a:solidFill>
                    <a:prstClr val="black"/>
                  </a:solidFill>
                </a:rPr>
                <a:t>ствол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pic>
          <p:nvPicPr>
            <p:cNvPr id="34820" name="Picture 4" descr="Картинки по запросу Оружейный ствол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" r="6517"/>
            <a:stretch/>
          </p:blipFill>
          <p:spPr bwMode="auto">
            <a:xfrm>
              <a:off x="4787757" y="1120015"/>
              <a:ext cx="2075380" cy="21431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6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34" y="840457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349010" y="1217600"/>
            <a:ext cx="2125980" cy="2708301"/>
            <a:chOff x="698644" y="1505016"/>
            <a:chExt cx="2125980" cy="270830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387143" y="3695675"/>
              <a:ext cx="748982" cy="51764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Ствол</a:t>
              </a:r>
              <a:r>
                <a:rPr lang="ru-RU" sz="1400" dirty="0" smtClean="0">
                  <a:solidFill>
                    <a:prstClr val="black"/>
                  </a:solidFill>
                </a:rPr>
                <a:t> дерева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2" descr="Картинки по запросу ствол дерев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5" r="19405"/>
            <a:stretch/>
          </p:blipFill>
          <p:spPr bwMode="auto">
            <a:xfrm>
              <a:off x="698644" y="1505016"/>
              <a:ext cx="2125980" cy="21431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787757" y="1217601"/>
            <a:ext cx="2075380" cy="2708300"/>
            <a:chOff x="4787757" y="1120015"/>
            <a:chExt cx="2075380" cy="27083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95263" y="3310673"/>
              <a:ext cx="1260369" cy="51764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Оружейный </a:t>
              </a:r>
              <a:r>
                <a:rPr lang="ru-RU" sz="1400" dirty="0" smtClean="0">
                  <a:solidFill>
                    <a:prstClr val="black"/>
                  </a:solidFill>
                </a:rPr>
                <a:t>ствол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pic>
          <p:nvPicPr>
            <p:cNvPr id="21" name="Picture 4" descr="Картинки по запросу Оружейный ствол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" r="6517"/>
            <a:stretch/>
          </p:blipFill>
          <p:spPr bwMode="auto">
            <a:xfrm>
              <a:off x="4787757" y="1120015"/>
              <a:ext cx="2075380" cy="21431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3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698039"/>
            <a:ext cx="597956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/>
              <a:t>Это мужское имя гордо носит пулемёт, который вы можете увидеть в кадрах кинохроники, фильмах о войне, а также в фильме «Брат-2».</a:t>
            </a:r>
            <a:endParaRPr lang="ru-RU" sz="1400" dirty="0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Андрей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Валера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Максим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Аркадий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и по запросу ПУлемет макси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17862"/>
          <a:stretch/>
        </p:blipFill>
        <p:spPr bwMode="auto">
          <a:xfrm>
            <a:off x="881274" y="784587"/>
            <a:ext cx="1817143" cy="18539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1240551"/>
            <a:ext cx="4111027" cy="26720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Пулемёт </a:t>
            </a:r>
            <a:r>
              <a:rPr lang="ru-RU" sz="1400" dirty="0" err="1">
                <a:solidFill>
                  <a:prstClr val="black"/>
                </a:solidFill>
              </a:rPr>
              <a:t>Ма́ксима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станковый пулемёт, разработанный британским оружейником американского происхождения </a:t>
            </a:r>
            <a:r>
              <a:rPr lang="ru-RU" sz="1400" dirty="0" err="1">
                <a:solidFill>
                  <a:prstClr val="black"/>
                </a:solidFill>
              </a:rPr>
              <a:t>Хайремом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Стивенсом</a:t>
            </a:r>
            <a:r>
              <a:rPr lang="ru-RU" sz="1400" dirty="0">
                <a:solidFill>
                  <a:prstClr val="black"/>
                </a:solidFill>
              </a:rPr>
              <a:t> Максимом в 1883 году. Но с момента появления его в </a:t>
            </a:r>
            <a:r>
              <a:rPr lang="ru-RU" sz="1400" dirty="0" smtClean="0">
                <a:solidFill>
                  <a:prstClr val="black"/>
                </a:solidFill>
              </a:rPr>
              <a:t>русской армии </a:t>
            </a:r>
            <a:r>
              <a:rPr lang="ru-RU" sz="1400" dirty="0">
                <a:solidFill>
                  <a:prstClr val="black"/>
                </a:solidFill>
              </a:rPr>
              <a:t>солдаты ласково называли его </a:t>
            </a:r>
            <a:r>
              <a:rPr lang="ru-RU" sz="1400" b="1" dirty="0" smtClean="0">
                <a:solidFill>
                  <a:prstClr val="black"/>
                </a:solidFill>
              </a:rPr>
              <a:t>«Максим»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Пулемёт </a:t>
            </a:r>
            <a:r>
              <a:rPr lang="ru-RU" sz="1400" dirty="0">
                <a:solidFill>
                  <a:prstClr val="black"/>
                </a:solidFill>
              </a:rPr>
              <a:t>часто появляется в художественных фильмах, в том числе ставших культовыми, например, в фильме «Брат-2».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36870" name="Picture 6" descr="Картинки по запросу ПУлемет максим Брат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16004"/>
          <a:stretch/>
        </p:blipFill>
        <p:spPr bwMode="auto">
          <a:xfrm>
            <a:off x="882813" y="2991711"/>
            <a:ext cx="1813493" cy="18418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2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6600" y="1618545"/>
            <a:ext cx="4352925" cy="21544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/>
              <a:t>Клара Цеткин </a:t>
            </a:r>
            <a:r>
              <a:rPr lang="ru-RU" sz="1400" dirty="0"/>
              <a:t>(1857–1933) – немецкий политик, активистка борьбы за права женщин. Клара Цеткин сыграла важную роль в основании Второго интернационала и подготовила для его Учредительного конгресса речь о роли женщин в революционной борьбе. Считается, что она является автором идеи Международного женского дня – 8 Марта.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pic>
        <p:nvPicPr>
          <p:cNvPr id="9" name="Picture 2" descr="Картинки по запросу клара цеткин 8 мар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4793" b="39805"/>
          <a:stretch/>
        </p:blipFill>
        <p:spPr bwMode="auto">
          <a:xfrm>
            <a:off x="756238" y="1615763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172567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latin typeface="+mj-lt"/>
              </a:rPr>
              <a:t>Правильный ответ</a:t>
            </a:r>
            <a:endParaRPr lang="ru-RU" sz="1600" dirty="0">
              <a:latin typeface="+mj-lt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6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16" name="Picture 4" descr="Картинки по запросу ПУлемет макси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17862"/>
          <a:stretch/>
        </p:blipFill>
        <p:spPr bwMode="auto">
          <a:xfrm>
            <a:off x="881274" y="784587"/>
            <a:ext cx="1817143" cy="18539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40088" y="1452424"/>
            <a:ext cx="4111027" cy="26720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Пулемёт </a:t>
            </a:r>
            <a:r>
              <a:rPr lang="ru-RU" sz="1400" dirty="0" err="1">
                <a:solidFill>
                  <a:prstClr val="black"/>
                </a:solidFill>
              </a:rPr>
              <a:t>Ма́ксима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станковый пулемёт, разработанный британским оружейником американского происхождения </a:t>
            </a:r>
            <a:r>
              <a:rPr lang="ru-RU" sz="1400" dirty="0" err="1">
                <a:solidFill>
                  <a:prstClr val="black"/>
                </a:solidFill>
              </a:rPr>
              <a:t>Хайремом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Стивенсом</a:t>
            </a:r>
            <a:r>
              <a:rPr lang="ru-RU" sz="1400" dirty="0">
                <a:solidFill>
                  <a:prstClr val="black"/>
                </a:solidFill>
              </a:rPr>
              <a:t> Максимом в 1883 году. Но с момента появления его в </a:t>
            </a:r>
            <a:r>
              <a:rPr lang="ru-RU" sz="1400" dirty="0" smtClean="0">
                <a:solidFill>
                  <a:prstClr val="black"/>
                </a:solidFill>
              </a:rPr>
              <a:t>русской армии </a:t>
            </a:r>
            <a:r>
              <a:rPr lang="ru-RU" sz="1400" dirty="0">
                <a:solidFill>
                  <a:prstClr val="black"/>
                </a:solidFill>
              </a:rPr>
              <a:t>солдаты ласково называли его </a:t>
            </a:r>
            <a:r>
              <a:rPr lang="ru-RU" sz="1400" b="1" dirty="0">
                <a:solidFill>
                  <a:prstClr val="black"/>
                </a:solidFill>
              </a:rPr>
              <a:t>“Максим”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Пулемёт </a:t>
            </a:r>
            <a:r>
              <a:rPr lang="ru-RU" sz="1400" dirty="0">
                <a:solidFill>
                  <a:prstClr val="black"/>
                </a:solidFill>
              </a:rPr>
              <a:t>часто появляется в художественных фильмах, в том числе ставших культовыми, например, в фильме «Брат-2».</a:t>
            </a:r>
          </a:p>
        </p:txBody>
      </p:sp>
      <p:pic>
        <p:nvPicPr>
          <p:cNvPr id="18" name="Picture 6" descr="Картинки по запросу ПУлемет максим Брат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16004"/>
          <a:stretch/>
        </p:blipFill>
        <p:spPr bwMode="auto">
          <a:xfrm>
            <a:off x="882813" y="2991711"/>
            <a:ext cx="1813493" cy="18418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40088" y="970608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5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698039"/>
            <a:ext cx="597956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Если верить Википедии, именно в таком количестве государств, кроме России, официально отмечается </a:t>
            </a:r>
            <a:r>
              <a:rPr lang="ru-RU" sz="1400" dirty="0" smtClean="0"/>
              <a:t>23 </a:t>
            </a:r>
            <a:r>
              <a:rPr lang="ru-RU" sz="1400" dirty="0"/>
              <a:t>Ф</a:t>
            </a:r>
            <a:r>
              <a:rPr lang="ru-RU" sz="1400" dirty="0" smtClean="0"/>
              <a:t>евраля.</a:t>
            </a:r>
            <a:endParaRPr lang="ru-RU" sz="1400" dirty="0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5639" y="1768676"/>
            <a:ext cx="5201989" cy="161582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Кроме нашей страны, 23 Февраля официально празднуется только в трёх государствах. Это </a:t>
            </a:r>
            <a:r>
              <a:rPr lang="ru-RU" sz="1400" b="1" dirty="0">
                <a:solidFill>
                  <a:prstClr val="black"/>
                </a:solidFill>
              </a:rPr>
              <a:t>Республика Беларусь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– «День </a:t>
            </a:r>
            <a:r>
              <a:rPr lang="ru-RU" sz="1400" dirty="0">
                <a:solidFill>
                  <a:prstClr val="black"/>
                </a:solidFill>
              </a:rPr>
              <a:t>защитников Отечества и Вооружённых </a:t>
            </a:r>
            <a:r>
              <a:rPr lang="ru-RU" sz="1400" dirty="0" smtClean="0">
                <a:solidFill>
                  <a:prstClr val="black"/>
                </a:solidFill>
              </a:rPr>
              <a:t>Сил», </a:t>
            </a:r>
            <a:r>
              <a:rPr lang="ru-RU" sz="1400" b="1" dirty="0">
                <a:solidFill>
                  <a:prstClr val="black"/>
                </a:solidFill>
              </a:rPr>
              <a:t>Республика Таджикистан </a:t>
            </a:r>
            <a:r>
              <a:rPr lang="ru-RU" sz="1400" dirty="0" smtClean="0">
                <a:solidFill>
                  <a:prstClr val="black"/>
                </a:solidFill>
              </a:rPr>
              <a:t>– «День </a:t>
            </a:r>
            <a:r>
              <a:rPr lang="ru-RU" sz="1400" dirty="0">
                <a:solidFill>
                  <a:prstClr val="black"/>
                </a:solidFill>
              </a:rPr>
              <a:t>защитника и День образования Вооружённых Сил </a:t>
            </a:r>
            <a:r>
              <a:rPr lang="ru-RU" sz="1400" dirty="0" smtClean="0">
                <a:solidFill>
                  <a:prstClr val="black"/>
                </a:solidFill>
              </a:rPr>
              <a:t>Таджикистана»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b="1" dirty="0">
                <a:solidFill>
                  <a:prstClr val="black"/>
                </a:solidFill>
              </a:rPr>
              <a:t>Киргизская Республика </a:t>
            </a:r>
            <a:r>
              <a:rPr lang="ru-RU" sz="1400" dirty="0" smtClean="0">
                <a:solidFill>
                  <a:prstClr val="black"/>
                </a:solidFill>
              </a:rPr>
              <a:t>– «День </a:t>
            </a:r>
            <a:r>
              <a:rPr lang="ru-RU" sz="1400" dirty="0">
                <a:solidFill>
                  <a:prstClr val="black"/>
                </a:solidFill>
              </a:rPr>
              <a:t>защитника </a:t>
            </a:r>
            <a:r>
              <a:rPr lang="ru-RU" sz="1400" dirty="0" smtClean="0">
                <a:solidFill>
                  <a:prstClr val="black"/>
                </a:solidFill>
              </a:rPr>
              <a:t>Отечества».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40962" name="Picture 2" descr="http://img.freeflagicons.com/thumb/fluttering_flag/belarus/belarus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991962"/>
            <a:ext cx="1500187" cy="11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img.freeflagicons.com/thumb/fluttering_flag/tajikistan/tajikistan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2038409"/>
            <a:ext cx="15024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img.freeflagicons.com/thumb/fluttering_flag/kyrgyzstan/kyrgyzstan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3086517"/>
            <a:ext cx="15024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1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14" name="Picture 2" descr="http://img.freeflagicons.com/thumb/fluttering_flag/belarus/belarus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991962"/>
            <a:ext cx="1500187" cy="11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.freeflagicons.com/thumb/fluttering_flag/tajikistan/tajikistan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2038409"/>
            <a:ext cx="15024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img.freeflagicons.com/thumb/fluttering_flag/kyrgyzstan/kyrgyzstan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1" y="3086517"/>
            <a:ext cx="15024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185639" y="1603794"/>
            <a:ext cx="5201989" cy="1935913"/>
            <a:chOff x="2185639" y="1448590"/>
            <a:chExt cx="5201989" cy="19359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85639" y="1768676"/>
              <a:ext cx="5201989" cy="161582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Кроме нашей страны, 23 Февраля официально празднуется только в трёх государствах. Это </a:t>
              </a:r>
              <a:r>
                <a:rPr lang="ru-RU" sz="1400" b="1" dirty="0">
                  <a:solidFill>
                    <a:prstClr val="black"/>
                  </a:solidFill>
                </a:rPr>
                <a:t>Республика Беларусь</a:t>
              </a:r>
              <a:r>
                <a:rPr lang="ru-RU" sz="1400" dirty="0">
                  <a:solidFill>
                    <a:prstClr val="black"/>
                  </a:solidFill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</a:rPr>
                <a:t>– «День </a:t>
              </a:r>
              <a:r>
                <a:rPr lang="ru-RU" sz="1400" dirty="0">
                  <a:solidFill>
                    <a:prstClr val="black"/>
                  </a:solidFill>
                </a:rPr>
                <a:t>защитников Отечества и Вооружённых </a:t>
              </a:r>
              <a:r>
                <a:rPr lang="ru-RU" sz="1400" dirty="0" smtClean="0">
                  <a:solidFill>
                    <a:prstClr val="black"/>
                  </a:solidFill>
                </a:rPr>
                <a:t>Сил», </a:t>
              </a:r>
              <a:r>
                <a:rPr lang="ru-RU" sz="1400" b="1" dirty="0">
                  <a:solidFill>
                    <a:prstClr val="black"/>
                  </a:solidFill>
                </a:rPr>
                <a:t>Республика Таджикистан </a:t>
              </a:r>
              <a:r>
                <a:rPr lang="ru-RU" sz="1400" dirty="0" smtClean="0">
                  <a:solidFill>
                    <a:prstClr val="black"/>
                  </a:solidFill>
                </a:rPr>
                <a:t>– «День </a:t>
              </a:r>
              <a:r>
                <a:rPr lang="ru-RU" sz="1400" dirty="0">
                  <a:solidFill>
                    <a:prstClr val="black"/>
                  </a:solidFill>
                </a:rPr>
                <a:t>защитника и День образования Вооружённых Сил </a:t>
              </a:r>
              <a:r>
                <a:rPr lang="ru-RU" sz="1400" dirty="0" smtClean="0">
                  <a:solidFill>
                    <a:prstClr val="black"/>
                  </a:solidFill>
                </a:rPr>
                <a:t>Таджикистана» </a:t>
              </a:r>
              <a:r>
                <a:rPr lang="ru-RU" sz="1400" dirty="0">
                  <a:solidFill>
                    <a:prstClr val="black"/>
                  </a:solidFill>
                </a:rPr>
                <a:t>и </a:t>
              </a:r>
              <a:r>
                <a:rPr lang="ru-RU" sz="1400" b="1" dirty="0">
                  <a:solidFill>
                    <a:prstClr val="black"/>
                  </a:solidFill>
                </a:rPr>
                <a:t>Киргизская Республика </a:t>
              </a:r>
              <a:r>
                <a:rPr lang="ru-RU" sz="1400" dirty="0" smtClean="0">
                  <a:solidFill>
                    <a:prstClr val="black"/>
                  </a:solidFill>
                </a:rPr>
                <a:t>– «День </a:t>
              </a:r>
              <a:r>
                <a:rPr lang="ru-RU" sz="1400" dirty="0">
                  <a:solidFill>
                    <a:prstClr val="black"/>
                  </a:solidFill>
                </a:rPr>
                <a:t>защитника </a:t>
              </a:r>
              <a:r>
                <a:rPr lang="ru-RU" sz="1400" dirty="0" smtClean="0">
                  <a:solidFill>
                    <a:prstClr val="black"/>
                  </a:solidFill>
                </a:rPr>
                <a:t>Отечества».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5639" y="1448590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sp>
        <p:nvSpPr>
          <p:cNvPr id="23" name="Скругленный прямоугольник 22">
            <a:hlinkClick r:id="rId6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8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439218"/>
            <a:ext cx="5979560" cy="10562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Несмотря на то, что этот русский флотоводец и адмирал не потерял в боях ни одного корабля, ни один его подчинённый не попал в плен, и он родился не 23 февраля, вопрос о нём попал в нашу игру. Назовите его.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Фёдор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Ушаков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Павел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Нахимов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Николай Кузнецов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Александр Суворов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6343" y="1494532"/>
            <a:ext cx="4761819" cy="21544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Фёдор Фёдорович Ушаков</a:t>
            </a:r>
            <a:r>
              <a:rPr lang="ru-RU" sz="1400" dirty="0">
                <a:solidFill>
                  <a:prstClr val="black"/>
                </a:solidFill>
              </a:rPr>
              <a:t> (</a:t>
            </a:r>
            <a:r>
              <a:rPr lang="ru-RU" sz="1400" dirty="0" smtClean="0">
                <a:solidFill>
                  <a:prstClr val="black"/>
                </a:solidFill>
              </a:rPr>
              <a:t>1745</a:t>
            </a:r>
            <a:r>
              <a:rPr lang="ru-RU" sz="1400" dirty="0" smtClean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1817</a:t>
            </a:r>
            <a:r>
              <a:rPr lang="ru-RU" sz="1400" dirty="0">
                <a:solidFill>
                  <a:prstClr val="black"/>
                </a:solidFill>
              </a:rPr>
              <a:t>)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русский флотоводец, командующий Черноморским флотом (</a:t>
            </a:r>
            <a:r>
              <a:rPr lang="ru-RU" sz="1400" dirty="0" smtClean="0">
                <a:solidFill>
                  <a:prstClr val="black"/>
                </a:solidFill>
              </a:rPr>
              <a:t>1790</a:t>
            </a:r>
            <a:r>
              <a:rPr lang="ru-RU" sz="1400" dirty="0" smtClean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1792</a:t>
            </a:r>
            <a:r>
              <a:rPr lang="ru-RU" sz="1400" dirty="0">
                <a:solidFill>
                  <a:prstClr val="black"/>
                </a:solidFill>
              </a:rPr>
              <a:t>); командующий русско-турецкой эскадрой в Средиземном море (</a:t>
            </a:r>
            <a:r>
              <a:rPr lang="ru-RU" sz="1400" dirty="0" smtClean="0">
                <a:solidFill>
                  <a:prstClr val="black"/>
                </a:solidFill>
              </a:rPr>
              <a:t>1798</a:t>
            </a:r>
            <a:r>
              <a:rPr lang="ru-RU" sz="1400" dirty="0" smtClean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1800</a:t>
            </a:r>
            <a:r>
              <a:rPr lang="ru-RU" sz="1400" dirty="0">
                <a:solidFill>
                  <a:prstClr val="black"/>
                </a:solidFill>
              </a:rPr>
              <a:t>), адмирал (1799). Не потерял в боях ни одного корабля, ни один его подчинённый не попал в плен</a:t>
            </a:r>
            <a:r>
              <a:rPr lang="ru-RU" sz="1400" dirty="0" smtClean="0">
                <a:solidFill>
                  <a:prstClr val="black"/>
                </a:solidFill>
              </a:rPr>
              <a:t>. В </a:t>
            </a:r>
            <a:r>
              <a:rPr lang="ru-RU" sz="1400" dirty="0">
                <a:solidFill>
                  <a:prstClr val="black"/>
                </a:solidFill>
              </a:rPr>
              <a:t>2001 году Русской православной церковью причислен к лику святых как праведный воин Феодор Ушаков.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430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9"/>
          <a:stretch/>
        </p:blipFill>
        <p:spPr bwMode="auto">
          <a:xfrm>
            <a:off x="684213" y="1510552"/>
            <a:ext cx="2122863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36343" y="1353035"/>
            <a:ext cx="4761819" cy="2437430"/>
            <a:chOff x="2936343" y="1211538"/>
            <a:chExt cx="4761819" cy="2437430"/>
          </a:xfrm>
        </p:grpSpPr>
        <p:sp>
          <p:nvSpPr>
            <p:cNvPr id="22" name="TextBox 21"/>
            <p:cNvSpPr txBox="1"/>
            <p:nvPr/>
          </p:nvSpPr>
          <p:spPr>
            <a:xfrm>
              <a:off x="2936343" y="1211538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36343" y="1494532"/>
              <a:ext cx="4761819" cy="215443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b="1" dirty="0">
                  <a:solidFill>
                    <a:prstClr val="black"/>
                  </a:solidFill>
                </a:rPr>
                <a:t>Фёдор Фёдорович Ушаков</a:t>
              </a:r>
              <a:r>
                <a:rPr lang="ru-RU" sz="1400" dirty="0">
                  <a:solidFill>
                    <a:prstClr val="black"/>
                  </a:solidFill>
                </a:rPr>
                <a:t> (</a:t>
              </a:r>
              <a:r>
                <a:rPr lang="ru-RU" sz="1400" dirty="0" smtClean="0">
                  <a:solidFill>
                    <a:prstClr val="black"/>
                  </a:solidFill>
                </a:rPr>
                <a:t>1745</a:t>
              </a:r>
              <a:r>
                <a:rPr lang="ru-RU" sz="1400" dirty="0" smtClean="0"/>
                <a:t>–</a:t>
              </a:r>
              <a:r>
                <a:rPr lang="ru-RU" sz="1400" dirty="0" smtClean="0">
                  <a:solidFill>
                    <a:prstClr val="black"/>
                  </a:solidFill>
                </a:rPr>
                <a:t>1817</a:t>
              </a:r>
              <a:r>
                <a:rPr lang="ru-RU" sz="1400" dirty="0">
                  <a:solidFill>
                    <a:prstClr val="black"/>
                  </a:solidFill>
                </a:rPr>
                <a:t>) </a:t>
              </a:r>
              <a:r>
                <a:rPr lang="ru-RU" sz="1400" dirty="0"/>
                <a:t>–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</a:rPr>
                <a:t>русский флотоводец, командующий Черноморским флотом (</a:t>
              </a:r>
              <a:r>
                <a:rPr lang="ru-RU" sz="1400" dirty="0" smtClean="0">
                  <a:solidFill>
                    <a:prstClr val="black"/>
                  </a:solidFill>
                </a:rPr>
                <a:t>1790</a:t>
              </a:r>
              <a:r>
                <a:rPr lang="ru-RU" sz="1400" dirty="0" smtClean="0"/>
                <a:t>–</a:t>
              </a:r>
              <a:r>
                <a:rPr lang="ru-RU" sz="1400" dirty="0" smtClean="0">
                  <a:solidFill>
                    <a:prstClr val="black"/>
                  </a:solidFill>
                </a:rPr>
                <a:t>1792</a:t>
              </a:r>
              <a:r>
                <a:rPr lang="ru-RU" sz="1400" dirty="0">
                  <a:solidFill>
                    <a:prstClr val="black"/>
                  </a:solidFill>
                </a:rPr>
                <a:t>); командующий русско-турецкой эскадрой в Средиземном море (</a:t>
              </a:r>
              <a:r>
                <a:rPr lang="ru-RU" sz="1400" dirty="0" smtClean="0">
                  <a:solidFill>
                    <a:prstClr val="black"/>
                  </a:solidFill>
                </a:rPr>
                <a:t>1798</a:t>
              </a:r>
              <a:r>
                <a:rPr lang="ru-RU" sz="1400" dirty="0" smtClean="0"/>
                <a:t>–</a:t>
              </a:r>
              <a:r>
                <a:rPr lang="ru-RU" sz="1400" dirty="0" smtClean="0">
                  <a:solidFill>
                    <a:prstClr val="black"/>
                  </a:solidFill>
                </a:rPr>
                <a:t>1800</a:t>
              </a:r>
              <a:r>
                <a:rPr lang="ru-RU" sz="1400" dirty="0">
                  <a:solidFill>
                    <a:prstClr val="black"/>
                  </a:solidFill>
                </a:rPr>
                <a:t>), адмирал (1799). Не потерял в боях ни одного корабля, ни один его подчинённый не попал в плен</a:t>
              </a:r>
              <a:r>
                <a:rPr lang="ru-RU" sz="1400" dirty="0" smtClean="0">
                  <a:solidFill>
                    <a:prstClr val="black"/>
                  </a:solidFill>
                </a:rPr>
                <a:t>. В </a:t>
              </a:r>
              <a:r>
                <a:rPr lang="ru-RU" sz="1400" dirty="0">
                  <a:solidFill>
                    <a:prstClr val="black"/>
                  </a:solidFill>
                </a:rPr>
                <a:t>2001 году Русской православной церковью причислен к лику святых как праведный воин Феодор Ушаков.</a:t>
              </a:r>
            </a:p>
          </p:txBody>
        </p:sp>
      </p:grp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9"/>
          <a:stretch/>
        </p:blipFill>
        <p:spPr bwMode="auto">
          <a:xfrm>
            <a:off x="748846" y="1476145"/>
            <a:ext cx="2122863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708522"/>
            <a:ext cx="5979560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этому человеку принадлежит идея празднования Дня защитника Отечества.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Владимир Ленин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Иосиф Сталин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Семён Будённый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Николай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Подвойский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иколай Ильич Подвойск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r="19801"/>
          <a:stretch/>
        </p:blipFill>
        <p:spPr bwMode="auto">
          <a:xfrm>
            <a:off x="682172" y="1510552"/>
            <a:ext cx="2090058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6343" y="955924"/>
            <a:ext cx="4761819" cy="323165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10 января 1919 года Председатель Высшей военной инспекции РККА </a:t>
            </a:r>
            <a:r>
              <a:rPr lang="ru-RU" sz="1400" b="1" dirty="0">
                <a:solidFill>
                  <a:prstClr val="black"/>
                </a:solidFill>
              </a:rPr>
              <a:t>Николай </a:t>
            </a:r>
            <a:r>
              <a:rPr lang="ru-RU" sz="1400" b="1" dirty="0" err="1">
                <a:solidFill>
                  <a:prstClr val="black"/>
                </a:solidFill>
              </a:rPr>
              <a:t>Подвойский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отправляет во ВЦИК предложение отпраздновать годовщину РККА 28 января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24 января Президиум Моссовета рассматривает вопрос </a:t>
            </a:r>
            <a:r>
              <a:rPr lang="ru-RU" sz="1400" dirty="0" smtClean="0">
                <a:solidFill>
                  <a:prstClr val="black"/>
                </a:solidFill>
              </a:rPr>
              <a:t>«Об </a:t>
            </a:r>
            <a:r>
              <a:rPr lang="ru-RU" sz="1400" dirty="0">
                <a:solidFill>
                  <a:prstClr val="black"/>
                </a:solidFill>
              </a:rPr>
              <a:t>устройстве праздника в ознаменование годовщины создания Красной Армии»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17 февраля. Но так как 17 февраля попало на другой праздник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«</a:t>
            </a:r>
            <a:r>
              <a:rPr lang="ru-RU" sz="1400" dirty="0" smtClean="0">
                <a:solidFill>
                  <a:prstClr val="black"/>
                </a:solidFill>
              </a:rPr>
              <a:t>День </a:t>
            </a:r>
            <a:r>
              <a:rPr lang="ru-RU" sz="1400" dirty="0">
                <a:solidFill>
                  <a:prstClr val="black"/>
                </a:solidFill>
              </a:rPr>
              <a:t>Красного </a:t>
            </a:r>
            <a:r>
              <a:rPr lang="ru-RU" sz="1400" dirty="0" smtClean="0">
                <a:solidFill>
                  <a:prstClr val="black"/>
                </a:solidFill>
              </a:rPr>
              <a:t>подарка», </a:t>
            </a:r>
            <a:r>
              <a:rPr lang="ru-RU" sz="1400" dirty="0">
                <a:solidFill>
                  <a:prstClr val="black"/>
                </a:solidFill>
              </a:rPr>
              <a:t>соответственно, годовщину РККА отложили на ближайшее воскресенье, то есть на 23 февраля.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7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64" y="876561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Правильный ответ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2" name="Picture 2" descr="Николай Ильич Подвойск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r="19801"/>
          <a:stretch/>
        </p:blipFill>
        <p:spPr bwMode="auto">
          <a:xfrm>
            <a:off x="682172" y="1510552"/>
            <a:ext cx="2090058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36343" y="955924"/>
            <a:ext cx="4761819" cy="323165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10 января 1919 года Председатель Высшей военной инспекции РККА </a:t>
            </a:r>
            <a:r>
              <a:rPr lang="ru-RU" sz="1400" b="1" dirty="0">
                <a:solidFill>
                  <a:prstClr val="black"/>
                </a:solidFill>
              </a:rPr>
              <a:t>Николай </a:t>
            </a:r>
            <a:r>
              <a:rPr lang="ru-RU" sz="1400" b="1" dirty="0" err="1">
                <a:solidFill>
                  <a:prstClr val="black"/>
                </a:solidFill>
              </a:rPr>
              <a:t>Подвойский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отправляет во ВЦИК предложение отпраздновать годовщину РККА 28 января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24 января Президиум Моссовета рассматривает вопрос </a:t>
            </a:r>
            <a:r>
              <a:rPr lang="ru-RU" sz="1400" dirty="0" smtClean="0">
                <a:solidFill>
                  <a:prstClr val="black"/>
                </a:solidFill>
              </a:rPr>
              <a:t>«Об </a:t>
            </a:r>
            <a:r>
              <a:rPr lang="ru-RU" sz="1400" dirty="0">
                <a:solidFill>
                  <a:prstClr val="black"/>
                </a:solidFill>
              </a:rPr>
              <a:t>устройстве праздника в ознаменование годовщины создания Красной Армии»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17 февраля. Но так как 17 февраля попало на другой праздник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«</a:t>
            </a:r>
            <a:r>
              <a:rPr lang="ru-RU" sz="1400" dirty="0" smtClean="0">
                <a:solidFill>
                  <a:prstClr val="black"/>
                </a:solidFill>
              </a:rPr>
              <a:t>День </a:t>
            </a:r>
            <a:r>
              <a:rPr lang="ru-RU" sz="1400" dirty="0">
                <a:solidFill>
                  <a:prstClr val="black"/>
                </a:solidFill>
              </a:rPr>
              <a:t>Красного </a:t>
            </a:r>
            <a:r>
              <a:rPr lang="ru-RU" sz="1400" dirty="0" smtClean="0">
                <a:solidFill>
                  <a:prstClr val="black"/>
                </a:solidFill>
              </a:rPr>
              <a:t>подарка», </a:t>
            </a:r>
            <a:r>
              <a:rPr lang="ru-RU" sz="1400" dirty="0">
                <a:solidFill>
                  <a:prstClr val="black"/>
                </a:solidFill>
              </a:rPr>
              <a:t>соответственно, годовщину РККА отложили на ближайшее воскресенье, то есть на 23 февраля. </a:t>
            </a: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2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4969" y="1877284"/>
            <a:ext cx="5834063" cy="24833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Именно этот цветок являлся главным символом 8 Марта в СССР.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ACC6B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Мимоза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Гладиолус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0ACC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Хризантема</a:t>
            </a:r>
          </a:p>
        </p:txBody>
      </p:sp>
    </p:spTree>
    <p:extLst>
      <p:ext uri="{BB962C8B-B14F-4D97-AF65-F5344CB8AC3E}">
        <p14:creationId xmlns:p14="http://schemas.microsoft.com/office/powerpoint/2010/main" val="2901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708522"/>
            <a:ext cx="5979560" cy="51764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Какого воинского звания не существует в современной </a:t>
            </a:r>
            <a:r>
              <a:rPr lang="ru-RU" sz="1400" dirty="0" smtClean="0">
                <a:solidFill>
                  <a:prstClr val="black"/>
                </a:solidFill>
              </a:rPr>
              <a:t>российской </a:t>
            </a:r>
            <a:r>
              <a:rPr lang="ru-RU" sz="1400" dirty="0">
                <a:solidFill>
                  <a:prstClr val="black"/>
                </a:solidFill>
              </a:rPr>
              <a:t>армии?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Прапорщик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Полковник</a:t>
            </a: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Поручик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Сержант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6238" y="2283907"/>
            <a:ext cx="4761819" cy="8079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современной </a:t>
            </a:r>
            <a:r>
              <a:rPr lang="ru-RU" sz="1400" dirty="0" smtClean="0">
                <a:solidFill>
                  <a:prstClr val="black"/>
                </a:solidFill>
              </a:rPr>
              <a:t>российской </a:t>
            </a:r>
            <a:r>
              <a:rPr lang="ru-RU" sz="1400" dirty="0">
                <a:solidFill>
                  <a:prstClr val="black"/>
                </a:solidFill>
              </a:rPr>
              <a:t>армии отсутствует звание </a:t>
            </a:r>
            <a:r>
              <a:rPr lang="ru-RU" sz="1400" b="1" dirty="0">
                <a:solidFill>
                  <a:prstClr val="black"/>
                </a:solidFill>
              </a:rPr>
              <a:t>поручика</a:t>
            </a:r>
            <a:r>
              <a:rPr lang="ru-RU" sz="1400" dirty="0">
                <a:solidFill>
                  <a:prstClr val="black"/>
                </a:solidFill>
              </a:rPr>
              <a:t>, сегодня этому званию соответствует звание лейтенанта.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47106" name="Picture 2" descr="Картинки по запросу поручик пого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r="13442"/>
          <a:stretch/>
        </p:blipFill>
        <p:spPr bwMode="auto">
          <a:xfrm>
            <a:off x="607425" y="1626665"/>
            <a:ext cx="2090057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6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916238" y="2018234"/>
            <a:ext cx="4761819" cy="1117516"/>
            <a:chOff x="2916238" y="1974304"/>
            <a:chExt cx="4761819" cy="1117516"/>
          </a:xfrm>
        </p:grpSpPr>
        <p:sp>
          <p:nvSpPr>
            <p:cNvPr id="22" name="TextBox 21"/>
            <p:cNvSpPr txBox="1"/>
            <p:nvPr/>
          </p:nvSpPr>
          <p:spPr>
            <a:xfrm>
              <a:off x="2916238" y="1974304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16238" y="2283907"/>
              <a:ext cx="4761819" cy="80791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В современной </a:t>
              </a:r>
              <a:r>
                <a:rPr lang="ru-RU" sz="1400" dirty="0" smtClean="0">
                  <a:solidFill>
                    <a:prstClr val="black"/>
                  </a:solidFill>
                </a:rPr>
                <a:t>российской </a:t>
              </a:r>
              <a:r>
                <a:rPr lang="ru-RU" sz="1400" dirty="0">
                  <a:solidFill>
                    <a:prstClr val="black"/>
                  </a:solidFill>
                </a:rPr>
                <a:t>армии отсутствует звание </a:t>
              </a:r>
              <a:r>
                <a:rPr lang="ru-RU" sz="1400" b="1" dirty="0">
                  <a:solidFill>
                    <a:prstClr val="black"/>
                  </a:solidFill>
                </a:rPr>
                <a:t>поручика</a:t>
              </a:r>
              <a:r>
                <a:rPr lang="ru-RU" sz="1400" dirty="0">
                  <a:solidFill>
                    <a:prstClr val="black"/>
                  </a:solidFill>
                </a:rPr>
                <a:t>, сегодня этому званию соответствует звание лейтенанта. </a:t>
              </a:r>
            </a:p>
          </p:txBody>
        </p:sp>
      </p:grpSp>
      <p:pic>
        <p:nvPicPr>
          <p:cNvPr id="14" name="Picture 2" descr="Картинки по запросу поручик пого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r="13442"/>
          <a:stretch/>
        </p:blipFill>
        <p:spPr bwMode="auto">
          <a:xfrm>
            <a:off x="607425" y="1626665"/>
            <a:ext cx="2090057" cy="212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7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20" y="1698039"/>
            <a:ext cx="5979560" cy="53860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В каком художественном фильме прозвучала фраза, впоследствии ставшая «крылатой»: «Есть такая профессия </a:t>
            </a:r>
            <a:r>
              <a:rPr lang="ru-RU" sz="1400" dirty="0"/>
              <a:t>–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Родину защищать</a:t>
            </a:r>
            <a:r>
              <a:rPr lang="ru-RU" sz="1400" dirty="0" smtClean="0">
                <a:solidFill>
                  <a:prstClr val="black"/>
                </a:solidFill>
              </a:rPr>
              <a:t>!»?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4FB2"/>
          </a:solidFill>
          <a:ln>
            <a:noFill/>
          </a:ln>
          <a:effectLst>
            <a:outerShdw blurRad="127000" dist="1270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Ответьте на вопрос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520732" y="3267894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Офицеры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Roboto Slab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751387" y="3267895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Три мушкетёра </a:t>
            </a: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520732" y="4153832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Щит и меч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751387" y="4153833"/>
            <a:ext cx="2880000" cy="553946"/>
          </a:xfrm>
          <a:prstGeom prst="roundRect">
            <a:avLst/>
          </a:prstGeom>
          <a:noFill/>
          <a:ln w="25400">
            <a:solidFill>
              <a:srgbClr val="FF4F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 Slab"/>
              </a:rPr>
              <a:t>17 мгновений весны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2649" y="1898489"/>
            <a:ext cx="4471533" cy="134652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solidFill>
                  <a:prstClr val="black"/>
                </a:solidFill>
              </a:rPr>
              <a:t>Это крылатое выражение прозвучало в фильме </a:t>
            </a:r>
            <a:r>
              <a:rPr lang="ru-RU" sz="1400" b="1" dirty="0" smtClean="0">
                <a:solidFill>
                  <a:prstClr val="black"/>
                </a:solidFill>
              </a:rPr>
              <a:t>«Офицеры»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prstClr val="black"/>
                </a:solidFill>
              </a:rPr>
              <a:t>поставленном на Центральной киностудии детских и юношеских фильмов имени М. Горького в 1971 году режиссёром Владимиром Роговым.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49154" name="Picture 2" descr="Картинки по запросу Офицеры афи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1" y="1034257"/>
            <a:ext cx="1977921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3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Roboto Slab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7827429" y="744538"/>
            <a:ext cx="1028224" cy="4398962"/>
          </a:xfrm>
          <a:prstGeom prst="rect">
            <a:avLst/>
          </a:prstGeom>
        </p:spPr>
      </p:pic>
      <p:pic>
        <p:nvPicPr>
          <p:cNvPr id="17" name="Picture 2" descr="Картинки по запросу Офицеры афи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1" y="1034257"/>
            <a:ext cx="1977921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71361" y="1739349"/>
            <a:ext cx="4484419" cy="1664803"/>
            <a:chOff x="3069763" y="1580208"/>
            <a:chExt cx="4484419" cy="166480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82649" y="1898489"/>
              <a:ext cx="4471533" cy="134652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Это крылатое выражение прозвучало в фильме 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«Офицеры»</a:t>
              </a:r>
              <a:r>
                <a:rPr lang="ru-RU" sz="1400" dirty="0" smtClean="0">
                  <a:solidFill>
                    <a:prstClr val="black"/>
                  </a:solidFill>
                </a:rPr>
                <a:t>, </a:t>
              </a:r>
              <a:r>
                <a:rPr lang="ru-RU" sz="1400" dirty="0">
                  <a:solidFill>
                    <a:prstClr val="black"/>
                  </a:solidFill>
                </a:rPr>
                <a:t>поставленном на Центральной киностудии детских и юношеских фильмов имени М. Горького в 1971 году режиссёром Владимиром Роговым.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69763" y="1580208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Правильный ответ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1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9410" y="1639668"/>
            <a:ext cx="4352925" cy="186416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Главным символом 8 Марта в СССР являлась </a:t>
            </a:r>
            <a:r>
              <a:rPr lang="ru-RU" sz="1400" b="1" dirty="0"/>
              <a:t>мимоза</a:t>
            </a:r>
            <a:r>
              <a:rPr lang="ru-RU" sz="1400" dirty="0"/>
              <a:t>. Однако на деле это привычное всем растение, ассоциирующееся с праздником, вовсе не мимоза, а акация серебристая. Правда, относится она к подсемейству Мимозовых, что, по всей видимости, и вызвало всеобщее заблуждение.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2659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Вы ответили верно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66310" y="414280"/>
            <a:ext cx="1505538" cy="2052850"/>
            <a:chOff x="497680" y="505720"/>
            <a:chExt cx="1505538" cy="2052850"/>
          </a:xfrm>
        </p:grpSpPr>
        <p:pic>
          <p:nvPicPr>
            <p:cNvPr id="1026" name="Picture 2" descr="Картинки по запросу открытки с мимозой  8 март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r="12687"/>
            <a:stretch/>
          </p:blipFill>
          <p:spPr bwMode="auto">
            <a:xfrm>
              <a:off x="497680" y="505720"/>
              <a:ext cx="1505538" cy="152963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33897" y="2035350"/>
              <a:ext cx="14250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Акация </a:t>
              </a:r>
              <a:r>
                <a:rPr lang="ru-RU" sz="1400" b="1" dirty="0"/>
                <a:t>серебристая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62263" y="2741450"/>
            <a:ext cx="1513632" cy="2079210"/>
            <a:chOff x="493633" y="2558570"/>
            <a:chExt cx="1513632" cy="2079210"/>
          </a:xfrm>
        </p:grpSpPr>
        <p:pic>
          <p:nvPicPr>
            <p:cNvPr id="1028" name="Picture 4" descr="Mimosa pudica 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5" r="17188"/>
            <a:stretch/>
          </p:blipFill>
          <p:spPr bwMode="auto">
            <a:xfrm>
              <a:off x="493633" y="2558570"/>
              <a:ext cx="1513632" cy="1532548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33897" y="4114560"/>
              <a:ext cx="14250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/>
                <a:t>Мимоза стыдливая</a:t>
              </a:r>
            </a:p>
          </p:txBody>
        </p:sp>
      </p:grp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2659" y="107151"/>
              <a:ext cx="2978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3845" y="107151"/>
            <a:ext cx="299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 smtClean="0">
                <a:solidFill>
                  <a:srgbClr val="F7F6F4"/>
                </a:solidFill>
                <a:latin typeface="+mj-lt"/>
              </a:rPr>
              <a:t>Ваш ответ не верен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7766236" y="735013"/>
            <a:ext cx="1279208" cy="4408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9410" y="1124411"/>
            <a:ext cx="20101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latin typeface="+mj-lt"/>
              </a:rPr>
              <a:t>Правильный ответ</a:t>
            </a:r>
            <a:endParaRPr lang="ru-RU" sz="16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9410" y="1639668"/>
            <a:ext cx="4352925" cy="186416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Главным символом 8 Марта в СССР являлась </a:t>
            </a:r>
            <a:r>
              <a:rPr lang="ru-RU" sz="1400" b="1" dirty="0"/>
              <a:t>мимоза</a:t>
            </a:r>
            <a:r>
              <a:rPr lang="ru-RU" sz="1400" dirty="0"/>
              <a:t>. Однако на деле это привычное всем растение, ассоциирующееся с праздником, вовсе не мимоза, а акация серебристая. Правда, относится она к подсемейству Мимозовых, что, по всей видимости, и вызвало всеобщее заблуждение.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66310" y="414280"/>
            <a:ext cx="1505538" cy="2052850"/>
            <a:chOff x="497680" y="505720"/>
            <a:chExt cx="1505538" cy="2052850"/>
          </a:xfrm>
        </p:grpSpPr>
        <p:pic>
          <p:nvPicPr>
            <p:cNvPr id="14" name="Picture 2" descr="Картинки по запросу открытки с мимозой  8 марта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r="12687"/>
            <a:stretch/>
          </p:blipFill>
          <p:spPr bwMode="auto">
            <a:xfrm>
              <a:off x="497680" y="505720"/>
              <a:ext cx="1505538" cy="152963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33897" y="2035350"/>
              <a:ext cx="14250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Акация </a:t>
              </a:r>
              <a:r>
                <a:rPr lang="ru-RU" sz="1400" b="1" dirty="0"/>
                <a:t>серебристая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62263" y="2741450"/>
            <a:ext cx="1513632" cy="2079210"/>
            <a:chOff x="493633" y="2558570"/>
            <a:chExt cx="1513632" cy="2079210"/>
          </a:xfrm>
        </p:grpSpPr>
        <p:pic>
          <p:nvPicPr>
            <p:cNvPr id="18" name="Picture 4" descr="Mimosa pudica 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5" r="17188"/>
            <a:stretch/>
          </p:blipFill>
          <p:spPr bwMode="auto">
            <a:xfrm>
              <a:off x="493633" y="2558570"/>
              <a:ext cx="1513632" cy="1532548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33897" y="4114560"/>
              <a:ext cx="14250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/>
                <a:t>Мимоза стыдливая</a:t>
              </a:r>
            </a:p>
          </p:txBody>
        </p:sp>
      </p:grpSp>
      <p:sp>
        <p:nvSpPr>
          <p:cNvPr id="20" name="Скругленный прямоугольник 19">
            <a:hlinkClick r:id="rId6" action="ppaction://hlinksldjump"/>
          </p:cNvPr>
          <p:cNvSpPr/>
          <p:nvPr/>
        </p:nvSpPr>
        <p:spPr>
          <a:xfrm>
            <a:off x="3136107" y="4213317"/>
            <a:ext cx="2871787" cy="5539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90500" dir="5400000" sx="90000" sy="90000" algn="t" rotWithShape="0">
              <a:schemeClr val="bg1">
                <a:lumMod val="6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Вернуться назад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12000" y="4499"/>
            <a:ext cx="4320000" cy="730513"/>
            <a:chOff x="2412000" y="4499"/>
            <a:chExt cx="4320000" cy="730513"/>
          </a:xfrm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4620" y="107151"/>
              <a:ext cx="3454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2200" dirty="0" smtClean="0">
                  <a:solidFill>
                    <a:srgbClr val="F7F6F4"/>
                  </a:solidFill>
                  <a:latin typeface="+mj-lt"/>
                </a:rPr>
                <a:t>Вы ответили неверно</a:t>
              </a:r>
              <a:endParaRPr lang="ru-RU" sz="2200" dirty="0">
                <a:solidFill>
                  <a:srgbClr val="F7F6F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5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3145</Words>
  <Application>Microsoft Office PowerPoint</Application>
  <PresentationFormat>Экран (16:9)</PresentationFormat>
  <Paragraphs>409</Paragraphs>
  <Slides>75</Slides>
  <Notes>0</Notes>
  <HiddenSlides>74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9" baseType="lpstr">
      <vt:lpstr>Arial</vt:lpstr>
      <vt:lpstr>Open Sans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54</cp:revision>
  <dcterms:created xsi:type="dcterms:W3CDTF">2016-12-06T06:09:16Z</dcterms:created>
  <dcterms:modified xsi:type="dcterms:W3CDTF">2022-03-05T07:20:43Z</dcterms:modified>
</cp:coreProperties>
</file>